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66" r:id="rId2"/>
    <p:sldId id="367" r:id="rId3"/>
    <p:sldId id="335" r:id="rId4"/>
    <p:sldId id="338" r:id="rId5"/>
    <p:sldId id="371" r:id="rId6"/>
    <p:sldId id="372" r:id="rId7"/>
    <p:sldId id="373" r:id="rId8"/>
    <p:sldId id="407" r:id="rId9"/>
    <p:sldId id="374" r:id="rId10"/>
    <p:sldId id="376" r:id="rId11"/>
    <p:sldId id="402" r:id="rId12"/>
    <p:sldId id="403" r:id="rId13"/>
    <p:sldId id="409" r:id="rId14"/>
    <p:sldId id="357" r:id="rId15"/>
    <p:sldId id="408" r:id="rId16"/>
    <p:sldId id="339" r:id="rId17"/>
    <p:sldId id="340" r:id="rId18"/>
    <p:sldId id="341" r:id="rId19"/>
    <p:sldId id="342" r:id="rId20"/>
    <p:sldId id="410" r:id="rId21"/>
    <p:sldId id="399" r:id="rId22"/>
    <p:sldId id="406" r:id="rId23"/>
    <p:sldId id="395" r:id="rId24"/>
    <p:sldId id="396" r:id="rId25"/>
    <p:sldId id="413" r:id="rId26"/>
    <p:sldId id="411" r:id="rId27"/>
    <p:sldId id="412" r:id="rId28"/>
    <p:sldId id="397" r:id="rId29"/>
    <p:sldId id="398" r:id="rId30"/>
    <p:sldId id="401" r:id="rId3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FE"/>
    <a:srgbClr val="00003A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2" autoAdjust="0"/>
    <p:restoredTop sz="94608" autoAdjust="0"/>
  </p:normalViewPr>
  <p:slideViewPr>
    <p:cSldViewPr>
      <p:cViewPr>
        <p:scale>
          <a:sx n="117" d="100"/>
          <a:sy n="117" d="100"/>
        </p:scale>
        <p:origin x="-175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63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C4BD3EFE-E76A-46C5-AD9F-2823B9D544D1}" type="datetimeFigureOut">
              <a:rPr lang="ko-KR" altLang="en-US" smtClean="0"/>
              <a:pPr/>
              <a:t>2020-11-12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3F22E48-A314-4C2E-8029-B5C0D7B8EE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2153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635AC8E-8A2D-4BA7-90E3-300B47E5A9B9}" type="datetimeFigureOut">
              <a:rPr lang="ko-KR" altLang="en-US" smtClean="0"/>
              <a:pPr/>
              <a:t>2020-11-12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33" tIns="45717" rIns="91433" bIns="4571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C3AEA654-C1BB-4CC2-B3DC-460F1ABC49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5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960B7-4FCD-4222-94A1-DF7322E15591}" type="slidenum">
              <a:rPr lang="ko-KR" altLang="en-US" smtClean="0"/>
              <a:pPr/>
              <a:t>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0228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EA654-C1BB-4CC2-B3DC-460F1ABC4961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1465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EA654-C1BB-4CC2-B3DC-460F1ABC4961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7443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EA654-C1BB-4CC2-B3DC-460F1ABC4961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134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EA654-C1BB-4CC2-B3DC-460F1ABC4961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07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본문_두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5"/>
          <p:cNvGrpSpPr/>
          <p:nvPr userDrawn="1"/>
        </p:nvGrpSpPr>
        <p:grpSpPr>
          <a:xfrm>
            <a:off x="218343" y="-6669"/>
            <a:ext cx="8712505" cy="405586"/>
            <a:chOff x="236538" y="-5713"/>
            <a:chExt cx="9438547" cy="490759"/>
          </a:xfrm>
        </p:grpSpPr>
        <p:sp>
          <p:nvSpPr>
            <p:cNvPr id="15" name="자유형 14"/>
            <p:cNvSpPr/>
            <p:nvPr userDrawn="1"/>
          </p:nvSpPr>
          <p:spPr>
            <a:xfrm>
              <a:off x="236538" y="-5712"/>
              <a:ext cx="9432925" cy="490098"/>
            </a:xfrm>
            <a:custGeom>
              <a:avLst/>
              <a:gdLst>
                <a:gd name="connsiteX0" fmla="*/ 0 w 9432925"/>
                <a:gd name="connsiteY0" fmla="*/ 0 h 331669"/>
                <a:gd name="connsiteX1" fmla="*/ 9432925 w 9432925"/>
                <a:gd name="connsiteY1" fmla="*/ 0 h 331669"/>
                <a:gd name="connsiteX2" fmla="*/ 9432925 w 9432925"/>
                <a:gd name="connsiteY2" fmla="*/ 235821 h 331669"/>
                <a:gd name="connsiteX3" fmla="*/ 9337077 w 9432925"/>
                <a:gd name="connsiteY3" fmla="*/ 331669 h 331669"/>
                <a:gd name="connsiteX4" fmla="*/ 95848 w 9432925"/>
                <a:gd name="connsiteY4" fmla="*/ 331669 h 331669"/>
                <a:gd name="connsiteX5" fmla="*/ 0 w 9432925"/>
                <a:gd name="connsiteY5" fmla="*/ 235821 h 331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32925" h="331669">
                  <a:moveTo>
                    <a:pt x="0" y="0"/>
                  </a:moveTo>
                  <a:lnTo>
                    <a:pt x="9432925" y="0"/>
                  </a:lnTo>
                  <a:lnTo>
                    <a:pt x="9432925" y="235821"/>
                  </a:lnTo>
                  <a:cubicBezTo>
                    <a:pt x="9432925" y="288756"/>
                    <a:pt x="9390012" y="331669"/>
                    <a:pt x="9337077" y="331669"/>
                  </a:cubicBezTo>
                  <a:lnTo>
                    <a:pt x="95848" y="331669"/>
                  </a:lnTo>
                  <a:cubicBezTo>
                    <a:pt x="42913" y="331669"/>
                    <a:pt x="0" y="288756"/>
                    <a:pt x="0" y="23582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9EDB"/>
                </a:gs>
                <a:gs pos="0">
                  <a:srgbClr val="0070C0"/>
                </a:gs>
                <a:gs pos="100000">
                  <a:srgbClr val="0C296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자유형 18"/>
            <p:cNvSpPr/>
            <p:nvPr userDrawn="1"/>
          </p:nvSpPr>
          <p:spPr>
            <a:xfrm>
              <a:off x="5396913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자유형 19"/>
            <p:cNvSpPr/>
            <p:nvPr userDrawn="1"/>
          </p:nvSpPr>
          <p:spPr>
            <a:xfrm>
              <a:off x="7096899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자유형 22"/>
            <p:cNvSpPr/>
            <p:nvPr userDrawn="1"/>
          </p:nvSpPr>
          <p:spPr>
            <a:xfrm>
              <a:off x="7946893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자유형 23"/>
            <p:cNvSpPr/>
            <p:nvPr userDrawn="1"/>
          </p:nvSpPr>
          <p:spPr>
            <a:xfrm>
              <a:off x="6246906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16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264604" y="112671"/>
            <a:ext cx="5850447" cy="284961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</a:lstStyle>
          <a:p>
            <a:pPr lvl="0"/>
            <a:r>
              <a:rPr lang="en-US" altLang="ko-KR" dirty="0" smtClean="0"/>
              <a:t>INSERT SUB TITLE</a:t>
            </a:r>
            <a:endParaRPr lang="ko-KR" alt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7884368" y="6415227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625866-BC5E-4325-AFA1-F63027BF7BF2}" type="slidenum">
              <a:rPr lang="ko-KR" altLang="en-US" sz="1050" smtClean="0">
                <a:solidFill>
                  <a:prstClr val="black">
                    <a:lumMod val="65000"/>
                    <a:lumOff val="35000"/>
                  </a:prst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pPr algn="ctr"/>
              <a:t>‹#›</a:t>
            </a:fld>
            <a:endParaRPr lang="ko-KR" altLang="en-US" sz="1050" dirty="0">
              <a:solidFill>
                <a:prstClr val="black">
                  <a:lumMod val="65000"/>
                  <a:lumOff val="35000"/>
                </a:prst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261566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065">
          <p15:clr>
            <a:srgbClr val="FBAE40"/>
          </p15:clr>
        </p15:guide>
        <p15:guide id="2" pos="3120">
          <p15:clr>
            <a:srgbClr val="FBAE40"/>
          </p15:clr>
        </p15:guide>
        <p15:guide id="3" pos="149">
          <p15:clr>
            <a:srgbClr val="FBAE40"/>
          </p15:clr>
        </p15:guide>
        <p15:guide id="4" pos="6091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238">
          <p15:clr>
            <a:srgbClr val="FBAE40"/>
          </p15:clr>
        </p15:guide>
        <p15:guide id="7" pos="1632">
          <p15:clr>
            <a:srgbClr val="FBAE40"/>
          </p15:clr>
        </p15:guide>
        <p15:guide id="8" pos="4617">
          <p15:clr>
            <a:srgbClr val="FBAE40"/>
          </p15:clr>
        </p15:guide>
        <p15:guide id="9" orient="horz" pos="754">
          <p15:clr>
            <a:srgbClr val="FBAE40"/>
          </p15:clr>
        </p15:guide>
        <p15:guide id="10" orient="horz" pos="89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본문_두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5"/>
          <p:cNvGrpSpPr/>
          <p:nvPr userDrawn="1"/>
        </p:nvGrpSpPr>
        <p:grpSpPr>
          <a:xfrm>
            <a:off x="218343" y="-6669"/>
            <a:ext cx="8712505" cy="405586"/>
            <a:chOff x="236538" y="-5713"/>
            <a:chExt cx="9438547" cy="490759"/>
          </a:xfrm>
        </p:grpSpPr>
        <p:sp>
          <p:nvSpPr>
            <p:cNvPr id="15" name="자유형 14"/>
            <p:cNvSpPr/>
            <p:nvPr userDrawn="1"/>
          </p:nvSpPr>
          <p:spPr>
            <a:xfrm>
              <a:off x="236538" y="-5712"/>
              <a:ext cx="9432925" cy="490098"/>
            </a:xfrm>
            <a:custGeom>
              <a:avLst/>
              <a:gdLst>
                <a:gd name="connsiteX0" fmla="*/ 0 w 9432925"/>
                <a:gd name="connsiteY0" fmla="*/ 0 h 331669"/>
                <a:gd name="connsiteX1" fmla="*/ 9432925 w 9432925"/>
                <a:gd name="connsiteY1" fmla="*/ 0 h 331669"/>
                <a:gd name="connsiteX2" fmla="*/ 9432925 w 9432925"/>
                <a:gd name="connsiteY2" fmla="*/ 235821 h 331669"/>
                <a:gd name="connsiteX3" fmla="*/ 9337077 w 9432925"/>
                <a:gd name="connsiteY3" fmla="*/ 331669 h 331669"/>
                <a:gd name="connsiteX4" fmla="*/ 95848 w 9432925"/>
                <a:gd name="connsiteY4" fmla="*/ 331669 h 331669"/>
                <a:gd name="connsiteX5" fmla="*/ 0 w 9432925"/>
                <a:gd name="connsiteY5" fmla="*/ 235821 h 331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32925" h="331669">
                  <a:moveTo>
                    <a:pt x="0" y="0"/>
                  </a:moveTo>
                  <a:lnTo>
                    <a:pt x="9432925" y="0"/>
                  </a:lnTo>
                  <a:lnTo>
                    <a:pt x="9432925" y="235821"/>
                  </a:lnTo>
                  <a:cubicBezTo>
                    <a:pt x="9432925" y="288756"/>
                    <a:pt x="9390012" y="331669"/>
                    <a:pt x="9337077" y="331669"/>
                  </a:cubicBezTo>
                  <a:lnTo>
                    <a:pt x="95848" y="331669"/>
                  </a:lnTo>
                  <a:cubicBezTo>
                    <a:pt x="42913" y="331669"/>
                    <a:pt x="0" y="288756"/>
                    <a:pt x="0" y="23582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9EDB"/>
                </a:gs>
                <a:gs pos="0">
                  <a:srgbClr val="0070C0"/>
                </a:gs>
                <a:gs pos="100000">
                  <a:srgbClr val="0C296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자유형 18"/>
            <p:cNvSpPr/>
            <p:nvPr userDrawn="1"/>
          </p:nvSpPr>
          <p:spPr>
            <a:xfrm>
              <a:off x="5396913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자유형 19"/>
            <p:cNvSpPr/>
            <p:nvPr userDrawn="1"/>
          </p:nvSpPr>
          <p:spPr>
            <a:xfrm>
              <a:off x="7096899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자유형 22"/>
            <p:cNvSpPr/>
            <p:nvPr userDrawn="1"/>
          </p:nvSpPr>
          <p:spPr>
            <a:xfrm>
              <a:off x="7946893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자유형 23"/>
            <p:cNvSpPr/>
            <p:nvPr userDrawn="1"/>
          </p:nvSpPr>
          <p:spPr>
            <a:xfrm>
              <a:off x="6246906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234314" y="490099"/>
            <a:ext cx="8675370" cy="346613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1" hangingPunct="1">
              <a:lnSpc>
                <a:spcPct val="100000"/>
              </a:lnSpc>
              <a:spcBef>
                <a:spcPct val="0"/>
              </a:spcBef>
              <a:buNone/>
              <a:defRPr lang="ko-KR" altLang="en-US" sz="2000" b="1" kern="1200" baseline="0" dirty="0">
                <a:gradFill flip="none" rotWithShape="1">
                  <a:gsLst>
                    <a:gs pos="0">
                      <a:srgbClr val="009EDB"/>
                    </a:gs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</a:lstStyle>
          <a:p>
            <a:r>
              <a:rPr lang="en-US" altLang="ko-KR" dirty="0" smtClean="0"/>
              <a:t>INSERT SLIDE TITLE</a:t>
            </a:r>
            <a:endParaRPr lang="ko-KR" altLang="en-US" dirty="0"/>
          </a:p>
        </p:txBody>
      </p:sp>
      <p:sp>
        <p:nvSpPr>
          <p:cNvPr id="29" name="바닥글 개체 틀 28"/>
          <p:cNvSpPr>
            <a:spLocks noGrp="1"/>
          </p:cNvSpPr>
          <p:nvPr>
            <p:ph type="ftr" sz="quarter" idx="15"/>
          </p:nvPr>
        </p:nvSpPr>
        <p:spPr>
          <a:xfrm>
            <a:off x="3028951" y="6467192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cxnSp>
        <p:nvCxnSpPr>
          <p:cNvPr id="21" name="직선 연결선 20"/>
          <p:cNvCxnSpPr/>
          <p:nvPr userDrawn="1"/>
        </p:nvCxnSpPr>
        <p:spPr>
          <a:xfrm>
            <a:off x="217766" y="908720"/>
            <a:ext cx="870847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264604" y="112671"/>
            <a:ext cx="5850447" cy="284961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</a:lstStyle>
          <a:p>
            <a:pPr lvl="0"/>
            <a:r>
              <a:rPr lang="en-US" altLang="ko-KR" dirty="0" smtClean="0"/>
              <a:t>INSERT SUB TITLE</a:t>
            </a:r>
            <a:endParaRPr lang="ko-KR" alt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7884368" y="6415227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625866-BC5E-4325-AFA1-F63027BF7BF2}" type="slidenum">
              <a:rPr lang="ko-KR" altLang="en-US" sz="1050" smtClean="0">
                <a:solidFill>
                  <a:prstClr val="black">
                    <a:lumMod val="65000"/>
                    <a:lumOff val="35000"/>
                  </a:prst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pPr algn="ctr"/>
              <a:t>‹#›</a:t>
            </a:fld>
            <a:endParaRPr lang="ko-KR" altLang="en-US" sz="1050" dirty="0">
              <a:solidFill>
                <a:prstClr val="black">
                  <a:lumMod val="65000"/>
                  <a:lumOff val="35000"/>
                </a:prst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01559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065">
          <p15:clr>
            <a:srgbClr val="FBAE40"/>
          </p15:clr>
        </p15:guide>
        <p15:guide id="2" pos="3120">
          <p15:clr>
            <a:srgbClr val="FBAE40"/>
          </p15:clr>
        </p15:guide>
        <p15:guide id="3" pos="149">
          <p15:clr>
            <a:srgbClr val="FBAE40"/>
          </p15:clr>
        </p15:guide>
        <p15:guide id="4" pos="6091">
          <p15:clr>
            <a:srgbClr val="FBAE40"/>
          </p15:clr>
        </p15:guide>
        <p15:guide id="5" orient="horz" pos="2160">
          <p15:clr>
            <a:srgbClr val="FBAE40"/>
          </p15:clr>
        </p15:guide>
        <p15:guide id="6" orient="horz" pos="238">
          <p15:clr>
            <a:srgbClr val="FBAE40"/>
          </p15:clr>
        </p15:guide>
        <p15:guide id="7" pos="1632">
          <p15:clr>
            <a:srgbClr val="FBAE40"/>
          </p15:clr>
        </p15:guide>
        <p15:guide id="8" pos="4617">
          <p15:clr>
            <a:srgbClr val="FBAE40"/>
          </p15:clr>
        </p15:guide>
        <p15:guide id="9" orient="horz" pos="754">
          <p15:clr>
            <a:srgbClr val="FBAE40"/>
          </p15:clr>
        </p15:guide>
        <p15:guide id="10" orient="horz" pos="89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5" y="490662"/>
            <a:ext cx="6635080" cy="562074"/>
          </a:xfrm>
          <a:prstGeom prst="rect">
            <a:avLst/>
          </a:prstGeom>
        </p:spPr>
        <p:txBody>
          <a:bodyPr/>
          <a:lstStyle>
            <a:lvl1pPr algn="l"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0" name="Line 31"/>
          <p:cNvSpPr>
            <a:spLocks noChangeShapeType="1"/>
          </p:cNvSpPr>
          <p:nvPr userDrawn="1"/>
        </p:nvSpPr>
        <p:spPr bwMode="auto">
          <a:xfrm>
            <a:off x="252413" y="1052736"/>
            <a:ext cx="8640762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Line 36"/>
          <p:cNvSpPr>
            <a:spLocks noChangeShapeType="1"/>
          </p:cNvSpPr>
          <p:nvPr userDrawn="1"/>
        </p:nvSpPr>
        <p:spPr bwMode="auto">
          <a:xfrm>
            <a:off x="250825" y="6381328"/>
            <a:ext cx="8642350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7" name="그룹 5"/>
          <p:cNvGrpSpPr/>
          <p:nvPr userDrawn="1"/>
        </p:nvGrpSpPr>
        <p:grpSpPr>
          <a:xfrm>
            <a:off x="218343" y="-6669"/>
            <a:ext cx="8712505" cy="405586"/>
            <a:chOff x="236538" y="-5713"/>
            <a:chExt cx="9438547" cy="490759"/>
          </a:xfrm>
        </p:grpSpPr>
        <p:sp>
          <p:nvSpPr>
            <p:cNvPr id="8" name="자유형 7"/>
            <p:cNvSpPr/>
            <p:nvPr userDrawn="1"/>
          </p:nvSpPr>
          <p:spPr>
            <a:xfrm>
              <a:off x="236538" y="-5712"/>
              <a:ext cx="9432925" cy="490098"/>
            </a:xfrm>
            <a:custGeom>
              <a:avLst/>
              <a:gdLst>
                <a:gd name="connsiteX0" fmla="*/ 0 w 9432925"/>
                <a:gd name="connsiteY0" fmla="*/ 0 h 331669"/>
                <a:gd name="connsiteX1" fmla="*/ 9432925 w 9432925"/>
                <a:gd name="connsiteY1" fmla="*/ 0 h 331669"/>
                <a:gd name="connsiteX2" fmla="*/ 9432925 w 9432925"/>
                <a:gd name="connsiteY2" fmla="*/ 235821 h 331669"/>
                <a:gd name="connsiteX3" fmla="*/ 9337077 w 9432925"/>
                <a:gd name="connsiteY3" fmla="*/ 331669 h 331669"/>
                <a:gd name="connsiteX4" fmla="*/ 95848 w 9432925"/>
                <a:gd name="connsiteY4" fmla="*/ 331669 h 331669"/>
                <a:gd name="connsiteX5" fmla="*/ 0 w 9432925"/>
                <a:gd name="connsiteY5" fmla="*/ 235821 h 331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32925" h="331669">
                  <a:moveTo>
                    <a:pt x="0" y="0"/>
                  </a:moveTo>
                  <a:lnTo>
                    <a:pt x="9432925" y="0"/>
                  </a:lnTo>
                  <a:lnTo>
                    <a:pt x="9432925" y="235821"/>
                  </a:lnTo>
                  <a:cubicBezTo>
                    <a:pt x="9432925" y="288756"/>
                    <a:pt x="9390012" y="331669"/>
                    <a:pt x="9337077" y="331669"/>
                  </a:cubicBezTo>
                  <a:lnTo>
                    <a:pt x="95848" y="331669"/>
                  </a:lnTo>
                  <a:cubicBezTo>
                    <a:pt x="42913" y="331669"/>
                    <a:pt x="0" y="288756"/>
                    <a:pt x="0" y="23582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9EDB"/>
                </a:gs>
                <a:gs pos="0">
                  <a:srgbClr val="0070C0"/>
                </a:gs>
                <a:gs pos="100000">
                  <a:srgbClr val="0C296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자유형 8"/>
            <p:cNvSpPr/>
            <p:nvPr userDrawn="1"/>
          </p:nvSpPr>
          <p:spPr>
            <a:xfrm>
              <a:off x="5396913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자유형 11"/>
            <p:cNvSpPr/>
            <p:nvPr userDrawn="1"/>
          </p:nvSpPr>
          <p:spPr>
            <a:xfrm>
              <a:off x="7096899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자유형 12"/>
            <p:cNvSpPr/>
            <p:nvPr userDrawn="1"/>
          </p:nvSpPr>
          <p:spPr>
            <a:xfrm>
              <a:off x="7946893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자유형 13"/>
            <p:cNvSpPr/>
            <p:nvPr userDrawn="1"/>
          </p:nvSpPr>
          <p:spPr>
            <a:xfrm>
              <a:off x="6246906" y="-5713"/>
              <a:ext cx="1728192" cy="490759"/>
            </a:xfrm>
            <a:custGeom>
              <a:avLst/>
              <a:gdLst>
                <a:gd name="connsiteX0" fmla="*/ 0 w 4057177"/>
                <a:gd name="connsiteY0" fmla="*/ 0 h 1152128"/>
                <a:gd name="connsiteX1" fmla="*/ 4057177 w 4057177"/>
                <a:gd name="connsiteY1" fmla="*/ 0 h 1152128"/>
                <a:gd name="connsiteX2" fmla="*/ 4057177 w 4057177"/>
                <a:gd name="connsiteY2" fmla="*/ 1152128 h 1152128"/>
                <a:gd name="connsiteX3" fmla="*/ 1995544 w 4057177"/>
                <a:gd name="connsiteY3" fmla="*/ 1152128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7177" h="1152128">
                  <a:moveTo>
                    <a:pt x="0" y="0"/>
                  </a:moveTo>
                  <a:lnTo>
                    <a:pt x="4057177" y="0"/>
                  </a:lnTo>
                  <a:lnTo>
                    <a:pt x="4057177" y="1152128"/>
                  </a:lnTo>
                  <a:lnTo>
                    <a:pt x="1995544" y="1152128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rgbClr val="0C2962">
                    <a:alpha val="0"/>
                  </a:srgb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1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264604" y="112671"/>
            <a:ext cx="5850447" cy="284961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</a:lstStyle>
          <a:p>
            <a:pPr lvl="0"/>
            <a:r>
              <a:rPr lang="en-US" altLang="ko-KR" dirty="0" smtClean="0"/>
              <a:t>INSERT SUB TITLE</a:t>
            </a:r>
            <a:endParaRPr lang="ko-KR" alt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7884368" y="6415227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3625866-BC5E-4325-AFA1-F63027BF7BF2}" type="slidenum">
              <a:rPr lang="ko-KR" altLang="en-US" sz="1050" b="1" smtClean="0">
                <a:solidFill>
                  <a:prstClr val="black">
                    <a:lumMod val="65000"/>
                    <a:lumOff val="35000"/>
                  </a:prst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pPr algn="ctr"/>
              <a:t>‹#›</a:t>
            </a:fld>
            <a:endParaRPr lang="ko-KR" altLang="en-US" sz="1050" b="1" dirty="0">
              <a:solidFill>
                <a:prstClr val="black">
                  <a:lumMod val="65000"/>
                  <a:lumOff val="35000"/>
                </a:prst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2922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29774-D1EE-49B5-96B6-41EB61A35B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950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alphaModFix amt="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F6CDD-580E-466E-98DE-052218914F7D}" type="datetimeFigureOut">
              <a:rPr lang="ko-KR" altLang="en-US" smtClean="0"/>
              <a:pPr/>
              <a:t>2020-11-12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488" y="0"/>
            <a:ext cx="9144000" cy="6858000"/>
          </a:xfrm>
          <a:prstGeom prst="rect">
            <a:avLst/>
          </a:prstGeom>
        </p:spPr>
      </p:pic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2898291" y="2652071"/>
            <a:ext cx="3528391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공공 </a:t>
            </a:r>
            <a:r>
              <a:rPr lang="en-US" altLang="ko-KR" sz="2000" b="1" dirty="0" smtClean="0">
                <a:latin typeface="+mj-ea"/>
                <a:ea typeface="+mj-ea"/>
              </a:rPr>
              <a:t>: 2021. 1. 1. </a:t>
            </a:r>
            <a:r>
              <a:rPr lang="ko-KR" altLang="en-US" sz="2000" b="1" dirty="0" smtClean="0">
                <a:latin typeface="+mj-ea"/>
                <a:ea typeface="+mj-ea"/>
              </a:rPr>
              <a:t>시행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ko-KR" altLang="en-US" sz="2000" b="1" dirty="0" smtClean="0">
                <a:latin typeface="+mj-ea"/>
                <a:ea typeface="+mj-ea"/>
              </a:rPr>
              <a:t>민간 </a:t>
            </a:r>
            <a:r>
              <a:rPr lang="en-US" altLang="ko-KR" sz="2000" b="1" dirty="0" smtClean="0">
                <a:latin typeface="+mj-ea"/>
                <a:ea typeface="+mj-ea"/>
              </a:rPr>
              <a:t>: 2022. 1. 1. </a:t>
            </a:r>
            <a:r>
              <a:rPr lang="ko-KR" altLang="en-US" sz="2000" b="1" dirty="0" smtClean="0">
                <a:latin typeface="+mj-ea"/>
                <a:ea typeface="+mj-ea"/>
              </a:rPr>
              <a:t>시행</a:t>
            </a:r>
            <a:endParaRPr lang="en-US" altLang="ko-KR" sz="2000" b="1" dirty="0" smtClean="0">
              <a:latin typeface="+mj-ea"/>
              <a:ea typeface="+mj-ea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214563" y="4143375"/>
            <a:ext cx="489585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ko-KR" altLang="en-US" sz="3600" b="1" dirty="0" smtClean="0">
                <a:latin typeface="+mj-ea"/>
                <a:ea typeface="+mj-ea"/>
              </a:rPr>
              <a:t>김 석 원 사무관 </a:t>
            </a:r>
            <a:r>
              <a:rPr lang="ko-KR" altLang="en-US" sz="3600" dirty="0" smtClean="0">
                <a:latin typeface="+mj-ea"/>
                <a:ea typeface="+mj-ea"/>
              </a:rPr>
              <a:t/>
            </a:r>
            <a:br>
              <a:rPr lang="ko-KR" altLang="en-US" sz="3600" dirty="0" smtClean="0">
                <a:latin typeface="+mj-ea"/>
                <a:ea typeface="+mj-ea"/>
              </a:rPr>
            </a:br>
            <a:r>
              <a:rPr lang="en-US" altLang="ko-KR" sz="2000" dirty="0" smtClean="0">
                <a:latin typeface="+mj-ea"/>
                <a:ea typeface="+mj-ea"/>
              </a:rPr>
              <a:t>(</a:t>
            </a:r>
            <a:r>
              <a:rPr lang="ko-KR" altLang="en-US" sz="2000" dirty="0" smtClean="0">
                <a:latin typeface="+mj-ea"/>
                <a:ea typeface="+mj-ea"/>
              </a:rPr>
              <a:t>국토교통부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en-US" altLang="ko-KR" sz="2800" dirty="0" smtClean="0">
                <a:latin typeface="+mj-ea"/>
                <a:ea typeface="+mj-ea"/>
              </a:rPr>
              <a:t> </a:t>
            </a:r>
            <a:endParaRPr lang="en-US" altLang="ko-KR" sz="2800" dirty="0">
              <a:latin typeface="+mj-ea"/>
              <a:ea typeface="+mj-ea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14337" y="1345434"/>
            <a:ext cx="8496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4800" b="1" dirty="0" smtClean="0">
                <a:latin typeface="+mj-ea"/>
                <a:ea typeface="+mj-ea"/>
              </a:rPr>
              <a:t>건설생산체계 개편 해설 </a:t>
            </a:r>
            <a:endParaRPr lang="en-US" altLang="ko-KR" sz="4800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011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전문공사의 시공자격</a:t>
            </a:r>
            <a:endParaRPr lang="ko-KR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69963" y="1208286"/>
            <a:ext cx="862251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ko-KR" altLang="en-US" sz="1600" b="1" dirty="0">
                <a:latin typeface="나눔고딕" charset="-127"/>
                <a:ea typeface="나눔고딕" charset="-127"/>
              </a:rPr>
              <a:t>②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전문공사를 </a:t>
            </a:r>
            <a:r>
              <a:rPr lang="ko-KR" altLang="en-US" sz="16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도급받으려는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자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는 해당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전문공사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를 시공하는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업종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을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등록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56617" y="1916832"/>
            <a:ext cx="8622518" cy="37444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</a:pPr>
            <a:r>
              <a:rPr lang="en-US" altLang="ko-KR" sz="1600" b="1" dirty="0" smtClean="0">
                <a:latin typeface="+mj-ea"/>
              </a:rPr>
              <a:t> </a:t>
            </a:r>
            <a:endParaRPr lang="ko-KR" altLang="en-US" sz="1600" b="1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279908" y="2502496"/>
            <a:ext cx="8622519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AutoNum type="arabicPeriod"/>
            </a:pPr>
            <a:r>
              <a:rPr lang="ko-KR" altLang="en-US" sz="1600" b="1" dirty="0">
                <a:latin typeface="나눔고딕" charset="-127"/>
                <a:ea typeface="나눔고딕" charset="-127"/>
              </a:rPr>
              <a:t>종합공사를 시공하는 업종을 등록한 건설업자가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이미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도급 받아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시공하였거나</a:t>
            </a:r>
            <a:endParaRPr lang="en-US" altLang="ko-KR" sz="1600" b="1" dirty="0" smtClean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   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시공중인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건설공사의 부대공사로서 전문공사에 해당하는 공사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를 도급 받는 경우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AutoNum type="arabicPeriod" startAt="2"/>
            </a:pP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발주자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가 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공사의 품질이나 시공의 능률을 높이기 위하여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필요하다고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인정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한</a:t>
            </a:r>
            <a:endParaRPr lang="en-US" altLang="ko-KR" sz="1600" b="1" dirty="0" smtClean="0"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    경우로서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기술적 난이도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해당 공사의 내용 등을 고려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하여  </a:t>
            </a:r>
          </a:p>
          <a:p>
            <a:pPr marL="342900" indent="-342900">
              <a:lnSpc>
                <a:spcPct val="150000"/>
              </a:lnSpc>
            </a:pP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 </a:t>
            </a: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-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특허</a:t>
            </a:r>
            <a:r>
              <a:rPr lang="en-US" altLang="ko-KR" sz="1400" b="1" dirty="0" smtClean="0">
                <a:latin typeface="나눔고딕" charset="-127"/>
                <a:ea typeface="나눔고딕" charset="-127"/>
              </a:rPr>
              <a:t>(</a:t>
            </a:r>
            <a:r>
              <a:rPr lang="ko-KR" altLang="en-US" sz="1400" b="1" dirty="0" err="1" smtClean="0">
                <a:latin typeface="나눔고딕" charset="-127"/>
                <a:ea typeface="나눔고딕" charset="-127"/>
              </a:rPr>
              <a:t>전용실시권자</a:t>
            </a:r>
            <a:r>
              <a:rPr lang="en-US" altLang="ko-KR" sz="1400" b="1" dirty="0" smtClean="0">
                <a:latin typeface="나눔고딕" charset="-127"/>
                <a:ea typeface="나눔고딕" charset="-127"/>
              </a:rPr>
              <a:t>, </a:t>
            </a:r>
            <a:r>
              <a:rPr lang="ko-KR" altLang="en-US" sz="1400" b="1" dirty="0" err="1" smtClean="0">
                <a:latin typeface="나눔고딕" charset="-127"/>
                <a:ea typeface="나눔고딕" charset="-127"/>
              </a:rPr>
              <a:t>통상실시권자</a:t>
            </a:r>
            <a:r>
              <a:rPr lang="ko-KR" altLang="en-US" sz="1400" b="1" dirty="0" smtClean="0">
                <a:latin typeface="나눔고딕" charset="-127"/>
                <a:ea typeface="나눔고딕" charset="-127"/>
              </a:rPr>
              <a:t> 포함</a:t>
            </a:r>
            <a:r>
              <a:rPr lang="en-US" altLang="ko-KR" sz="1400" b="1" dirty="0" smtClean="0">
                <a:latin typeface="나눔고딕" charset="-127"/>
                <a:ea typeface="나눔고딕" charset="-127"/>
              </a:rPr>
              <a:t>)</a:t>
            </a: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또는 </a:t>
            </a:r>
            <a:r>
              <a:rPr lang="ko-KR" altLang="en-US" sz="16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신기술권자</a:t>
            </a:r>
            <a:r>
              <a:rPr lang="ko-KR" altLang="en-US" sz="1600" b="1" dirty="0" err="1" smtClean="0">
                <a:latin typeface="나눔고딕" charset="-127"/>
                <a:ea typeface="나눔고딕" charset="-127"/>
              </a:rPr>
              <a:t>가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그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신기술 또는 공법이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</a:pP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   적용되는 전문공사</a:t>
            </a:r>
            <a:r>
              <a:rPr lang="en-US" altLang="ko-KR" sz="1400" b="1" dirty="0" smtClean="0">
                <a:latin typeface="나눔고딕" charset="-127"/>
                <a:ea typeface="나눔고딕" charset="-127"/>
              </a:rPr>
              <a:t>(</a:t>
            </a:r>
            <a:r>
              <a:rPr lang="ko-KR" altLang="en-US" sz="1400" b="1" dirty="0" smtClean="0">
                <a:latin typeface="나눔고딕" charset="-127"/>
                <a:ea typeface="나눔고딕" charset="-127"/>
              </a:rPr>
              <a:t>해당 신기술 또는 특허권이 </a:t>
            </a:r>
            <a:r>
              <a:rPr lang="ko-KR" altLang="en-US" sz="1400" b="1" dirty="0" err="1" smtClean="0">
                <a:latin typeface="나눔고딕" charset="-127"/>
                <a:ea typeface="나눔고딕" charset="-127"/>
              </a:rPr>
              <a:t>설정등록된</a:t>
            </a:r>
            <a:r>
              <a:rPr lang="ko-KR" altLang="en-US" sz="1400" b="1" dirty="0" smtClean="0">
                <a:latin typeface="나눔고딕" charset="-127"/>
                <a:ea typeface="나눔고딕" charset="-127"/>
              </a:rPr>
              <a:t> 공법이 적용되는 공사의 </a:t>
            </a:r>
            <a:endParaRPr lang="en-US" altLang="ko-KR" sz="1400" b="1" dirty="0" smtClean="0">
              <a:latin typeface="나눔고딕" charset="-127"/>
              <a:ea typeface="나눔고딕" charset="-127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</a:pPr>
            <a:r>
              <a:rPr lang="en-US" altLang="ko-KR" sz="1400" b="1" dirty="0">
                <a:latin typeface="나눔고딕" charset="-127"/>
                <a:ea typeface="나눔고딕" charset="-127"/>
              </a:rPr>
              <a:t> </a:t>
            </a:r>
            <a:r>
              <a:rPr lang="en-US" altLang="ko-KR" sz="1400" b="1" dirty="0" smtClean="0">
                <a:latin typeface="나눔고딕" charset="-127"/>
                <a:ea typeface="나눔고딕" charset="-127"/>
              </a:rPr>
              <a:t>    </a:t>
            </a:r>
            <a:r>
              <a:rPr lang="ko-KR" altLang="en-US" sz="1400" b="1" dirty="0" smtClean="0">
                <a:latin typeface="나눔고딕" charset="-127"/>
                <a:ea typeface="나눔고딕" charset="-127"/>
              </a:rPr>
              <a:t>공사예정금액이 </a:t>
            </a:r>
            <a:r>
              <a:rPr lang="ko-KR" altLang="en-US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전체 공사예정금액의 </a:t>
            </a:r>
            <a:r>
              <a:rPr lang="en-US" altLang="ko-KR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100</a:t>
            </a:r>
            <a:r>
              <a:rPr lang="ko-KR" altLang="en-US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분의 </a:t>
            </a:r>
            <a:r>
              <a:rPr lang="en-US" altLang="ko-KR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70 </a:t>
            </a:r>
            <a:r>
              <a:rPr lang="ko-KR" altLang="en-US" sz="1400" b="1" dirty="0" smtClean="0">
                <a:latin typeface="나눔고딕" charset="-127"/>
                <a:ea typeface="나눔고딕" charset="-127"/>
              </a:rPr>
              <a:t>이상인 경우로 한정</a:t>
            </a:r>
            <a:r>
              <a:rPr lang="en-US" altLang="ko-KR" sz="1400" b="1" dirty="0" smtClean="0">
                <a:latin typeface="나눔고딕" charset="-127"/>
                <a:ea typeface="나눔고딕" charset="-127"/>
              </a:rPr>
              <a:t>)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를 도급 받는 경우</a:t>
            </a:r>
            <a:endParaRPr lang="ko-KR" altLang="en-US" sz="1600" b="1" dirty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040781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&lt; 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예 외 </a:t>
            </a: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&gt;</a:t>
            </a:r>
            <a:endParaRPr lang="en-US" altLang="ko-KR" sz="1600" b="1" dirty="0">
              <a:latin typeface="나눔고딕" charset="-127"/>
              <a:ea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056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부대공사의 시공자격</a:t>
            </a:r>
            <a:endParaRPr lang="ko-KR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69963" y="1208286"/>
            <a:ext cx="862251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ko-KR" altLang="en-US" sz="1600" b="1" dirty="0">
                <a:latin typeface="나눔고딕" charset="-127"/>
                <a:ea typeface="나눔고딕" charset="-127"/>
              </a:rPr>
              <a:t>②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부대공사의 범위와 기준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(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영 제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21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조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)</a:t>
            </a: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 </a:t>
            </a:r>
            <a:endParaRPr lang="en-US" altLang="ko-KR" sz="1600" b="1" dirty="0">
              <a:latin typeface="나눔고딕" charset="-127"/>
              <a:ea typeface="나눔고딕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40137" y="2060294"/>
            <a:ext cx="8622518" cy="410500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</a:pPr>
            <a:r>
              <a:rPr lang="en-US" altLang="ko-KR" sz="1600" b="1" dirty="0" smtClean="0">
                <a:latin typeface="+mj-ea"/>
              </a:rPr>
              <a:t> </a:t>
            </a:r>
            <a:endParaRPr lang="ko-KR" altLang="en-US" sz="1600" b="1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240137" y="2077310"/>
            <a:ext cx="8622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Tx/>
              <a:buAutoNum type="arabicPeriod"/>
            </a:pPr>
            <a:r>
              <a:rPr lang="ko-KR" altLang="en-US" sz="16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주된공사를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시공하기 위하여 또는 시공함으로 인하여 필요하게 되는 </a:t>
            </a:r>
            <a:r>
              <a:rPr lang="ko-KR" altLang="en-US" sz="16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종된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공사</a:t>
            </a:r>
            <a:endParaRPr lang="ko-KR" altLang="en-US" sz="1600" b="1" dirty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497338" y="2603335"/>
            <a:ext cx="8143103" cy="3345945"/>
            <a:chOff x="1409656" y="3200779"/>
            <a:chExt cx="7469210" cy="1101912"/>
          </a:xfrm>
        </p:grpSpPr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>
              <a:off x="1409656" y="3200779"/>
              <a:ext cx="7469210" cy="1101912"/>
            </a:xfrm>
            <a:prstGeom prst="roundRect">
              <a:avLst>
                <a:gd name="adj" fmla="val 5927"/>
              </a:avLst>
            </a:prstGeom>
            <a:noFill/>
            <a:ln w="31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1448561" y="3235551"/>
              <a:ext cx="7331242" cy="1043426"/>
            </a:xfrm>
            <a:prstGeom prst="roundRect">
              <a:avLst>
                <a:gd name="adj" fmla="val 5041"/>
              </a:avLst>
            </a:prstGeom>
            <a:solidFill>
              <a:srgbClr val="ECF4E4"/>
            </a:solidFill>
            <a:ln w="9525" cap="flat" cmpd="thickThin" algn="ctr">
              <a:solidFill>
                <a:srgbClr val="CBD2E9">
                  <a:lumMod val="50000"/>
                </a:srgbClr>
              </a:solidFill>
              <a:prstDash val="sysDot"/>
            </a:ln>
            <a:effectLst/>
          </p:spPr>
          <p:txBody>
            <a:bodyPr tIns="36000" bIns="36000" rtlCol="0" anchor="t"/>
            <a:lstStyle/>
            <a:p>
              <a:pPr marL="0" marR="0" lvl="0" indent="0" algn="just" defTabSz="91440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ㅇ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 </a:t>
              </a: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종된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공사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(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부대공사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)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는 설계내용 및 현지여건 등을 고려하되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특별한 경우를 제외하고는</a:t>
              </a: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b="0" i="0" u="none" strike="noStrike" kern="0" cap="none" spc="-30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                      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다음의 요건을 갖추어야 함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(</a:t>
              </a: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국토부예규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‘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건설공사의 발주요령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’)</a:t>
              </a: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di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ㆍ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1" lang="en-US" altLang="ko-KR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(</a:t>
              </a:r>
              <a:r>
                <a:rPr kumimoji="1" lang="ko-KR" altLang="en-US" sz="1400" b="1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공종간의</a:t>
              </a:r>
              <a:r>
                <a:rPr kumimoji="1" lang="ko-KR" alt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종속성 및 연계성</a:t>
              </a:r>
              <a:r>
                <a:rPr kumimoji="1" lang="en-US" altLang="ko-KR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)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공사의 전후 시공과정상 주된 공사에 반드시 수반되는 공사여야</a:t>
              </a: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di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kern="0" dirty="0">
                <a:latin typeface="Arial"/>
              </a:endParaRPr>
            </a:p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   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하고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전체공사 중 </a:t>
              </a: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종된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공사의 규모는 주된 공사의 규모를 초과하지 않음</a:t>
              </a: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ㆍ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1" lang="en-US" altLang="ko-KR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(</a:t>
              </a:r>
              <a:r>
                <a:rPr kumimoji="1" lang="ko-KR" alt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시공기술상의 특성 및 작업방법</a:t>
              </a:r>
              <a:r>
                <a:rPr kumimoji="1" lang="en-US" altLang="ko-KR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)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시공기술상의 난이도 등을 고려하여 주된 공사의</a:t>
              </a: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kern="0" dirty="0">
                <a:latin typeface="Arial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  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건설사업자가 시공할 수 있고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또 시공하더라도 공사의 </a:t>
              </a: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품질ㆍ안전에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지장 초래 없을 것</a:t>
              </a: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ko-KR" altLang="en-US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ㆍ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1" lang="en-US" altLang="ko-KR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(</a:t>
              </a:r>
              <a:r>
                <a:rPr kumimoji="1" lang="ko-KR" alt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기타</a:t>
              </a:r>
              <a:r>
                <a:rPr kumimoji="1" lang="en-US" altLang="ko-KR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1" lang="ko-KR" altLang="en-US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현지여건 등</a:t>
              </a:r>
              <a:r>
                <a:rPr kumimoji="1" lang="en-US" altLang="ko-KR" sz="14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)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당해 공사의 공사구간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기간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시기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연약지반 등 특수여건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공정 전반에 대한</a:t>
              </a:r>
              <a:endPara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ko-KR" sz="1400" kern="0" dirty="0">
                <a:latin typeface="Arial"/>
              </a:endParaRPr>
            </a:p>
            <a:p>
              <a:pPr marL="0" marR="0" lvl="0" indent="0" algn="just" defTabSz="9144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  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 종합적인 계획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관리</a:t>
              </a:r>
              <a:r>
                <a:rPr kumimoji="1" lang="en-US" altLang="ko-KR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, </a:t>
              </a:r>
              <a:r>
                <a:rPr kumimoji="1" lang="ko-KR" altLang="en-US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조정의 필요성 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885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부대공사의 시공자격</a:t>
            </a:r>
            <a:endParaRPr lang="ko-KR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69963" y="1208286"/>
            <a:ext cx="862251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/>
            <a:r>
              <a:rPr lang="ko-KR" altLang="en-US" sz="1600" b="1" dirty="0">
                <a:latin typeface="나눔고딕" charset="-127"/>
                <a:ea typeface="나눔고딕" charset="-127"/>
              </a:rPr>
              <a:t>②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부대공사의 범위와 기준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(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영 제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21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조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)</a:t>
            </a: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 </a:t>
            </a:r>
            <a:endParaRPr lang="en-US" altLang="ko-KR" sz="1600" b="1" dirty="0">
              <a:latin typeface="나눔고딕" charset="-127"/>
              <a:ea typeface="나눔고딕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50824" y="2077310"/>
            <a:ext cx="8622518" cy="37444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altLang="ko-KR" sz="16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240137" y="2077310"/>
            <a:ext cx="8622519" cy="78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AutoNum type="arabicPeriod" startAt="2"/>
            </a:pP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2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종 이상의 전문공사가 복합된 공사로서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공사예정금액이 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3</a:t>
            </a:r>
            <a:r>
              <a:rPr lang="ko-KR" altLang="en-US" sz="16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억원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미만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이고</a:t>
            </a: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주된 전문공사의 공사예정금액이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전체 공사예정금액의 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2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분의 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1 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이상인 경우 그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나머지 부분의 공사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 </a:t>
            </a:r>
            <a:endParaRPr lang="ko-KR" altLang="en-US" sz="1600" b="1" dirty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269962" y="3863185"/>
            <a:ext cx="8622519" cy="78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AutoNum type="arabicPeriod" startAt="3"/>
            </a:pP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건설업종 중 </a:t>
            </a:r>
            <a:r>
              <a:rPr lang="ko-KR" altLang="en-US" sz="16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기계설비공사업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및 </a:t>
            </a:r>
            <a:r>
              <a:rPr lang="ko-KR" altLang="en-US" sz="16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가스시설시공업에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속한 공사간의 복합된 공사를 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그 중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주된 공사에 관한 업종의 건설사업자가 </a:t>
            </a:r>
            <a:r>
              <a:rPr lang="ko-KR" altLang="en-US" sz="1600" b="1" dirty="0" err="1" smtClean="0">
                <a:latin typeface="나눔고딕" charset="-127"/>
                <a:ea typeface="나눔고딕" charset="-127"/>
              </a:rPr>
              <a:t>도급받는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경우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나머지 업종에 속한 공사  </a:t>
            </a:r>
            <a:endParaRPr lang="ko-KR" altLang="en-US" sz="1600" b="1" dirty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476865" y="3037524"/>
            <a:ext cx="8208711" cy="761301"/>
          </a:xfrm>
          <a:prstGeom prst="roundRect">
            <a:avLst>
              <a:gd name="adj" fmla="val 5041"/>
            </a:avLst>
          </a:prstGeom>
          <a:solidFill>
            <a:srgbClr val="ECF4E4"/>
          </a:solidFill>
          <a:ln w="9525" cap="flat" cmpd="thickThin" algn="ctr">
            <a:solidFill>
              <a:srgbClr val="CBD2E9">
                <a:lumMod val="50000"/>
              </a:srgbClr>
            </a:solidFill>
            <a:prstDash val="sysDot"/>
          </a:ln>
          <a:effectLst/>
        </p:spPr>
        <p:txBody>
          <a:bodyPr tIns="36000" bIns="36000" rtlCol="0" anchor="t"/>
          <a:lstStyle/>
          <a:p>
            <a:pPr marL="0" marR="0" lvl="0" indent="0" defTabSz="91440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ㆍ</a:t>
            </a:r>
            <a:r>
              <a:rPr kumimoji="1" lang="ko-KR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복합공사는 종합건설사업자가 </a:t>
            </a:r>
            <a:r>
              <a:rPr kumimoji="1" lang="ko-KR" altLang="en-US" sz="1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시공해야할</a:t>
            </a:r>
            <a:r>
              <a:rPr kumimoji="1" lang="ko-KR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공사지만</a:t>
            </a:r>
            <a:r>
              <a: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1" lang="ko-KR" altLang="en-US" sz="1400" kern="0" dirty="0" smtClean="0">
                <a:latin typeface="Arial"/>
              </a:rPr>
              <a:t>발주자의 시공능률 제고와 전문건설사업자의</a:t>
            </a:r>
            <a:endParaRPr kumimoji="1" lang="en-US" altLang="ko-KR" sz="1400" kern="0" dirty="0" smtClean="0">
              <a:latin typeface="Arial"/>
            </a:endParaRPr>
          </a:p>
          <a:p>
            <a:pPr marL="0" marR="0" lvl="0" indent="0" defTabSz="91440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400" kern="0" dirty="0">
              <a:latin typeface="Arial"/>
            </a:endParaRPr>
          </a:p>
          <a:p>
            <a:pPr marL="0" marR="0" lvl="0" indent="0" defTabSz="91440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kern="0" dirty="0" smtClean="0">
                <a:latin typeface="Arial"/>
              </a:rPr>
              <a:t>    </a:t>
            </a:r>
            <a:r>
              <a:rPr kumimoji="1" lang="ko-KR" altLang="en-US" sz="1400" kern="0" dirty="0" smtClean="0">
                <a:latin typeface="Arial"/>
              </a:rPr>
              <a:t>영업범위를 확대하기 위한 것으로 제</a:t>
            </a:r>
            <a:r>
              <a:rPr kumimoji="1" lang="en-US" altLang="ko-KR" sz="1400" kern="0" dirty="0" smtClean="0">
                <a:latin typeface="Arial"/>
              </a:rPr>
              <a:t>1</a:t>
            </a:r>
            <a:r>
              <a:rPr kumimoji="1" lang="ko-KR" altLang="en-US" sz="1400" kern="0" dirty="0" smtClean="0">
                <a:latin typeface="Arial"/>
              </a:rPr>
              <a:t>호를 고려할 필요가 없음</a:t>
            </a:r>
            <a:endParaRPr kumimoji="1" lang="ko-KR" alt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468085" y="4792019"/>
            <a:ext cx="8187996" cy="725214"/>
          </a:xfrm>
          <a:prstGeom prst="roundRect">
            <a:avLst>
              <a:gd name="adj" fmla="val 5041"/>
            </a:avLst>
          </a:prstGeom>
          <a:solidFill>
            <a:srgbClr val="ECF4E4"/>
          </a:solidFill>
          <a:ln w="9525" cap="flat" cmpd="thickThin" algn="ctr">
            <a:solidFill>
              <a:srgbClr val="CBD2E9">
                <a:lumMod val="50000"/>
              </a:srgbClr>
            </a:solidFill>
            <a:prstDash val="sysDot"/>
          </a:ln>
          <a:effectLst/>
        </p:spPr>
        <p:txBody>
          <a:bodyPr tIns="36000" bIns="36000" rtlCol="0" anchor="t"/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ㆍ</a:t>
            </a:r>
            <a:r>
              <a:rPr kumimoji="1" lang="ko-KR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건설업종 중 업종간 상호연관성이 많은 </a:t>
            </a:r>
            <a:r>
              <a:rPr kumimoji="1" lang="ko-KR" altLang="en-US" sz="1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기계설비공사업</a:t>
            </a:r>
            <a:r>
              <a:rPr kumimoji="1" lang="ko-KR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및</a:t>
            </a:r>
            <a:r>
              <a: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1" lang="ko-KR" altLang="en-US" sz="1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가스시설공사업</a:t>
            </a:r>
            <a:r>
              <a:rPr kumimoji="1" lang="ko-KR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상호 간에 </a:t>
            </a:r>
            <a:r>
              <a:rPr kumimoji="1" lang="ko-KR" altLang="en-US" sz="1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도급받을</a:t>
            </a:r>
            <a:r>
              <a:rPr kumimoji="1" lang="ko-KR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수</a:t>
            </a:r>
            <a:endParaRPr kumimoji="1" lang="en-US" altLang="ko-KR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400" kern="0" dirty="0">
              <a:latin typeface="Arial"/>
            </a:endParaRPr>
          </a:p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   </a:t>
            </a:r>
            <a:r>
              <a:rPr kumimoji="1" lang="ko-KR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있는 업무범위를 </a:t>
            </a:r>
            <a:r>
              <a:rPr kumimoji="1" lang="ko-KR" altLang="en-US" sz="1400" kern="0" dirty="0" smtClean="0">
                <a:latin typeface="Arial"/>
              </a:rPr>
              <a:t>규정한 것으로 제</a:t>
            </a:r>
            <a:r>
              <a:rPr kumimoji="1" lang="en-US" altLang="ko-KR" sz="1400" kern="0" dirty="0" smtClean="0">
                <a:latin typeface="Arial"/>
              </a:rPr>
              <a:t>1</a:t>
            </a:r>
            <a:r>
              <a:rPr kumimoji="1" lang="ko-KR" altLang="en-US" sz="1400" kern="0" dirty="0" smtClean="0">
                <a:latin typeface="Arial"/>
              </a:rPr>
              <a:t>호를 고려할 필요가 없음</a:t>
            </a:r>
            <a:endParaRPr kumimoji="1" lang="ko-KR" alt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98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자유형 1"/>
          <p:cNvSpPr/>
          <p:nvPr/>
        </p:nvSpPr>
        <p:spPr>
          <a:xfrm>
            <a:off x="373497" y="2708919"/>
            <a:ext cx="8518984" cy="45719"/>
          </a:xfrm>
          <a:custGeom>
            <a:avLst/>
            <a:gdLst>
              <a:gd name="connsiteX0" fmla="*/ 0 w 8334302"/>
              <a:gd name="connsiteY0" fmla="*/ 0 h 0"/>
              <a:gd name="connsiteX1" fmla="*/ 8334302 w 833430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4302">
                <a:moveTo>
                  <a:pt x="0" y="0"/>
                </a:moveTo>
                <a:lnTo>
                  <a:pt x="8334302" y="0"/>
                </a:lnTo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 sz="2100" dirty="0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19039" y="1807515"/>
            <a:ext cx="7509345" cy="800215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 defTabSz="1773722" eaLnBrk="0" latinLnBrk="0" hangingPunct="0">
              <a:buSzPct val="100000"/>
              <a:defRPr/>
            </a:pPr>
            <a:r>
              <a:rPr lang="en-US" altLang="ko-KR" sz="44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r>
              <a:rPr lang="en-US" altLang="ko-KR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 생산구조</a:t>
            </a:r>
            <a:r>
              <a:rPr lang="en-US" altLang="ko-KR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현 제도</a:t>
            </a:r>
            <a:r>
              <a:rPr lang="en-US" altLang="ko-KR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3200" b="1" kern="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946012"/>
            <a:ext cx="524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Ⅲ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541740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원 </a:t>
            </a:r>
            <a:r>
              <a:rPr lang="en-US" altLang="ko-KR" dirty="0" smtClean="0"/>
              <a:t>· </a:t>
            </a:r>
            <a:r>
              <a:rPr lang="ko-KR" altLang="en-US" dirty="0" smtClean="0"/>
              <a:t>하도급 생산체계도</a:t>
            </a:r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87503"/>
              </p:ext>
            </p:extLst>
          </p:nvPr>
        </p:nvGraphicFramePr>
        <p:xfrm>
          <a:off x="250824" y="1196752"/>
          <a:ext cx="8641656" cy="4106417"/>
        </p:xfrm>
        <a:graphic>
          <a:graphicData uri="http://schemas.openxmlformats.org/drawingml/2006/table">
            <a:tbl>
              <a:tblPr/>
              <a:tblGrid>
                <a:gridCol w="1097085"/>
                <a:gridCol w="249216"/>
                <a:gridCol w="610511"/>
                <a:gridCol w="202588"/>
                <a:gridCol w="202588"/>
                <a:gridCol w="202588"/>
                <a:gridCol w="338345"/>
                <a:gridCol w="202588"/>
                <a:gridCol w="716279"/>
                <a:gridCol w="202588"/>
                <a:gridCol w="697345"/>
                <a:gridCol w="338345"/>
                <a:gridCol w="706142"/>
                <a:gridCol w="738467"/>
                <a:gridCol w="249216"/>
                <a:gridCol w="357471"/>
                <a:gridCol w="484851"/>
                <a:gridCol w="438756"/>
                <a:gridCol w="357471"/>
                <a:gridCol w="249216"/>
              </a:tblGrid>
              <a:tr h="39467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700" b="1" dirty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&lt;</a:t>
                      </a:r>
                      <a:r>
                        <a:rPr lang="ko-KR" altLang="en-US" sz="1700" b="1" dirty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단 계</a:t>
                      </a:r>
                      <a:r>
                        <a:rPr lang="en-US" altLang="ko-KR" sz="1700" b="1" dirty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&gt;</a:t>
                      </a:r>
                      <a:endParaRPr lang="ko-KR" altLang="en-US" sz="17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7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700" b="1" dirty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&lt;</a:t>
                      </a:r>
                      <a:r>
                        <a:rPr lang="ko-KR" altLang="en-US" sz="1700" b="1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종합공사</a:t>
                      </a:r>
                      <a:r>
                        <a:rPr lang="en-US" altLang="ko-KR" sz="1700" b="1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&gt;</a:t>
                      </a:r>
                      <a:endParaRPr lang="ko-KR" altLang="en-US" sz="17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700" b="1" dirty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&lt;</a:t>
                      </a:r>
                      <a:r>
                        <a:rPr lang="ko-KR" altLang="en-US" sz="1700" b="1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전문공사</a:t>
                      </a:r>
                      <a:r>
                        <a:rPr lang="en-US" altLang="ko-KR" sz="1700" b="1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&gt;</a:t>
                      </a:r>
                      <a:endParaRPr lang="ko-KR" altLang="en-US" sz="17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5096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9467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FFFFFF"/>
                          </a:solidFill>
                          <a:effectLst/>
                          <a:latin typeface="한양중고딕"/>
                        </a:rPr>
                        <a:t>발 주 자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FFFFFF"/>
                          </a:solidFill>
                          <a:effectLst/>
                          <a:latin typeface="한양중고딕"/>
                        </a:rPr>
                        <a:t>발 주 자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96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467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도 급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종합업자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전문업자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96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191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965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dirty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하도급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전문업자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전문업자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종합업자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6D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전문업자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6D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9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5096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17907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17907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 w="17907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9467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dirty="0" err="1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재하도급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전문업자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dirty="0" smtClean="0">
                          <a:solidFill>
                            <a:srgbClr val="00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전문업자</a:t>
                      </a:r>
                      <a:endParaRPr lang="ko-KR" altLang="en-US" sz="150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>
          <a:xfrm>
            <a:off x="19644" y="5447185"/>
            <a:ext cx="87288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※ </a:t>
            </a:r>
            <a:r>
              <a:rPr kumimoji="1" lang="ko-KR" altLang="en-US" sz="1600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점선 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및 음영은 예외적으로만 허용되는 도급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하도급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) 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관계를 의미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   발주자 </a:t>
            </a:r>
            <a:r>
              <a:rPr kumimoji="1" lang="ko-KR" altLang="en-US" sz="1600" dirty="0" err="1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서면승낙시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동일업종간 하도급 예외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제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29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조제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2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항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) </a:t>
            </a:r>
            <a:r>
              <a:rPr kumimoji="1" lang="ko-KR" altLang="en-US" sz="1600" dirty="0" err="1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재하도급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예외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제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29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조제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3</a:t>
            </a:r>
            <a:r>
              <a:rPr kumimoji="1" lang="ko-KR" altLang="en-US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항</a:t>
            </a:r>
            <a:r>
              <a:rPr kumimoji="1" lang="en-US" altLang="ko-KR" sz="1600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)</a:t>
            </a:r>
            <a:endParaRPr kumimoji="1" lang="ko-KR" altLang="en-US" sz="1600" dirty="0">
              <a:solidFill>
                <a:srgbClr val="0000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357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 </a:t>
            </a:r>
            <a:r>
              <a:rPr lang="ko-KR" altLang="en-US" dirty="0" smtClean="0"/>
              <a:t>수급인 및 </a:t>
            </a:r>
            <a:r>
              <a:rPr lang="ko-KR" altLang="en-US" dirty="0" err="1" smtClean="0"/>
              <a:t>하수급인의</a:t>
            </a:r>
            <a:r>
              <a:rPr lang="ko-KR" altLang="en-US" dirty="0" smtClean="0"/>
              <a:t> 자격 제한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304799" y="1196752"/>
            <a:ext cx="858768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❍  발주자는 도급하려는 건설공사의 </a:t>
            </a:r>
            <a:r>
              <a:rPr kumimoji="1" lang="ko-KR" altLang="en-US" sz="1800" b="1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종합적인 계획</a:t>
            </a:r>
            <a:r>
              <a:rPr kumimoji="1" lang="en-US" altLang="ko-KR" b="1" u="sng" kern="0" dirty="0">
                <a:latin typeface="+mn-ea"/>
                <a:ea typeface="나눔고딕"/>
              </a:rPr>
              <a:t>·</a:t>
            </a:r>
            <a:r>
              <a:rPr kumimoji="1" lang="ko-KR" altLang="en-US" sz="1800" b="1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관리</a:t>
            </a:r>
            <a:r>
              <a:rPr kumimoji="1" lang="en-US" altLang="ko-KR" b="1" u="sng" kern="0" dirty="0">
                <a:latin typeface="+mn-ea"/>
                <a:ea typeface="나눔고딕"/>
              </a:rPr>
              <a:t>·</a:t>
            </a:r>
            <a:r>
              <a:rPr kumimoji="1" lang="ko-KR" altLang="en-US" sz="1800" b="1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조정의 필요성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, </a:t>
            </a: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kern="0" dirty="0">
                <a:latin typeface="+mn-ea"/>
                <a:ea typeface="나눔고딕"/>
              </a:rPr>
              <a:t> </a:t>
            </a:r>
            <a:r>
              <a:rPr kumimoji="1" lang="en-US" altLang="ko-KR" kern="0" dirty="0" smtClean="0">
                <a:latin typeface="+mn-ea"/>
                <a:ea typeface="나눔고딕"/>
              </a:rPr>
              <a:t>   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시공기술상의 특성 및 현지여건 등을 고려하여 </a:t>
            </a:r>
            <a:r>
              <a:rPr kumimoji="1" lang="ko-KR" altLang="en-US" sz="1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공사내용에 상응하는 </a:t>
            </a:r>
            <a:endParaRPr kumimoji="1" lang="en-US" altLang="ko-KR" sz="1800" b="0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나눔고딕"/>
            </a:endParaRP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kern="0" dirty="0">
                <a:latin typeface="+mn-ea"/>
                <a:ea typeface="나눔고딕"/>
              </a:rPr>
              <a:t> </a:t>
            </a:r>
            <a:r>
              <a:rPr kumimoji="1" lang="en-US" altLang="ko-KR" kern="0" dirty="0" smtClean="0">
                <a:latin typeface="+mn-ea"/>
                <a:ea typeface="나눔고딕"/>
              </a:rPr>
              <a:t>    </a:t>
            </a:r>
            <a:r>
              <a:rPr kumimoji="1" lang="ko-KR" altLang="en-US" sz="1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업종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을 등록한 건설사업자에게 도급하여야 함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(§25</a:t>
            </a:r>
            <a:r>
              <a:rPr kumimoji="1" lang="ko-KR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①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)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</a:rPr>
              <a:t>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❍ </a:t>
            </a: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하도급 제한</a:t>
            </a:r>
            <a:r>
              <a:rPr kumimoji="1" lang="en-US" altLang="ko-KR" kern="0" spc="-150" dirty="0">
                <a:latin typeface="+mn-ea"/>
                <a:ea typeface="나눔고딕"/>
              </a:rPr>
              <a:t>(§25</a:t>
            </a:r>
            <a:r>
              <a:rPr kumimoji="1" lang="ko-KR" altLang="en-US" kern="0" spc="-150" dirty="0">
                <a:latin typeface="+mn-ea"/>
                <a:ea typeface="나눔고딕"/>
              </a:rPr>
              <a:t>②</a:t>
            </a:r>
            <a:r>
              <a:rPr kumimoji="1" lang="en-US" altLang="ko-KR" kern="0" spc="-150" dirty="0">
                <a:latin typeface="+mn-ea"/>
                <a:ea typeface="나눔고딕"/>
              </a:rPr>
              <a:t>) </a:t>
            </a: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</a:t>
            </a: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  </a:t>
            </a:r>
            <a:r>
              <a:rPr kumimoji="1" lang="en-US" altLang="ko-KR" sz="1800" i="0" u="none" strike="noStrike" kern="0" cap="none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- </a:t>
            </a:r>
            <a:r>
              <a:rPr kumimoji="1" lang="ko-KR" altLang="en-US" sz="1800" b="0" i="0" u="none" strike="noStrike" kern="0" cap="none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수급인은</a:t>
            </a:r>
            <a:r>
              <a:rPr kumimoji="1" lang="ko-KR" altLang="en-US" sz="1800" b="0" i="0" u="none" strike="noStrike" kern="0" cap="none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공사내용에 상응하는 업종을 등록한 </a:t>
            </a:r>
            <a:r>
              <a:rPr kumimoji="1" lang="ko-KR" altLang="en-US" sz="1800" b="1" i="0" u="sng" strike="noStrike" kern="0" cap="none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건설사업자에게 </a:t>
            </a:r>
            <a:r>
              <a:rPr kumimoji="1" lang="en-US" altLang="ko-KR" b="1" u="sng" kern="0" dirty="0" smtClean="0">
                <a:latin typeface="+mn-ea"/>
                <a:ea typeface="나눔고딕"/>
              </a:rPr>
              <a:t> </a:t>
            </a:r>
            <a:r>
              <a:rPr kumimoji="1" lang="ko-KR" altLang="en-US" sz="1800" b="1" i="0" u="sng" strike="noStrike" kern="0" cap="none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하도급</a:t>
            </a:r>
            <a:r>
              <a:rPr kumimoji="1" lang="ko-KR" altLang="en-US" kern="0" dirty="0" smtClean="0">
                <a:latin typeface="+mn-ea"/>
                <a:ea typeface="나눔고딕"/>
              </a:rPr>
              <a:t>해야 함</a:t>
            </a:r>
            <a:endParaRPr kumimoji="1" lang="en-US" altLang="ko-KR" kern="0" dirty="0" smtClean="0">
              <a:latin typeface="+mn-ea"/>
              <a:ea typeface="나눔고딕"/>
            </a:endParaRP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  - (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위반시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)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ㆍ</a:t>
            </a:r>
            <a:r>
              <a:rPr kumimoji="1" lang="en-US" altLang="ko-KR" sz="18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1</a:t>
            </a:r>
            <a:r>
              <a:rPr kumimoji="1" lang="ko-KR" altLang="en-US" sz="1800" b="0" i="0" u="none" strike="noStrike" kern="0" cap="none" spc="-10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년이내</a:t>
            </a:r>
            <a:r>
              <a:rPr kumimoji="1" lang="ko-KR" altLang="en-US" sz="18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영업정지 </a:t>
            </a:r>
            <a:r>
              <a:rPr kumimoji="1" lang="en-US" altLang="ko-KR" sz="18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or </a:t>
            </a:r>
            <a:r>
              <a:rPr kumimoji="1" lang="ko-KR" altLang="en-US" sz="18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위반한 하도급금액의 </a:t>
            </a:r>
            <a:r>
              <a:rPr kumimoji="1" lang="en-US" altLang="ko-KR" sz="18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30%</a:t>
            </a:r>
            <a:r>
              <a:rPr kumimoji="1" lang="ko-KR" altLang="en-US" sz="18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이하 과징금</a:t>
            </a:r>
            <a:r>
              <a:rPr kumimoji="1" lang="en-US" altLang="ko-KR" sz="16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(§82</a:t>
            </a:r>
            <a:r>
              <a:rPr kumimoji="1" lang="ko-KR" altLang="en-US" sz="16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②</a:t>
            </a:r>
            <a:r>
              <a:rPr kumimoji="1" lang="en-US" altLang="ko-KR" sz="16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3</a:t>
            </a:r>
            <a:r>
              <a:rPr kumimoji="1" lang="ko-KR" altLang="en-US" sz="16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호</a:t>
            </a:r>
            <a:r>
              <a:rPr kumimoji="1" lang="en-US" altLang="ko-KR" sz="1600" b="0" i="0" u="none" strike="noStrike" kern="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)</a:t>
            </a: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800" b="0" i="0" u="none" strike="noStrike" kern="0" cap="none" spc="-30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                               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ㆍ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3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년이하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징역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or 3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천만원이하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 벌금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(§96 4</a:t>
            </a:r>
            <a:r>
              <a:rPr kumimoji="1" lang="ko-KR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호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)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나눔고딕"/>
              </a:rPr>
              <a:t>   </a:t>
            </a:r>
            <a:r>
              <a: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나눔고딕"/>
              </a:rPr>
              <a:t>* </a:t>
            </a:r>
            <a:r>
              <a:rPr kumimoji="1" lang="ko-KR" altLang="en-US" sz="1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나눔고딕"/>
              </a:rPr>
              <a:t>양벌규정</a:t>
            </a:r>
            <a:r>
              <a:rPr kumimoji="1" lang="en-US" altLang="ko-KR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나눔고딕"/>
              </a:rPr>
              <a:t>        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ea typeface="나눔고딕"/>
            </a:endParaRP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나눔고딕"/>
              </a:rPr>
              <a:t>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❍  발주자 또는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수급인은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공사특성에 따라 시공능력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공사실적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기술능력 등을  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나눔고딕"/>
            </a:endParaRP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    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기준으로 수급인 또는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하수급인의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자격을 제한 가능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(§25 </a:t>
            </a:r>
            <a:r>
              <a:rPr kumimoji="1" lang="ko-KR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③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)</a:t>
            </a: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❍  「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시특법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」상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1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종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, 2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종 시설물의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인ㆍ허가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기관은 해당공사의 규모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,  </a:t>
            </a: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kern="0" dirty="0">
                <a:latin typeface="+mn-ea"/>
                <a:ea typeface="나눔고딕"/>
              </a:rPr>
              <a:t> </a:t>
            </a:r>
            <a:r>
              <a:rPr kumimoji="1" lang="en-US" altLang="ko-KR" kern="0" dirty="0" smtClean="0">
                <a:latin typeface="+mn-ea"/>
                <a:ea typeface="나눔고딕"/>
              </a:rPr>
              <a:t>    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구조안전의 필요성 등을 고려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시공자의 시공능력이 현저히 부적합하다고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나눔고딕"/>
            </a:endParaRPr>
          </a:p>
          <a:p>
            <a:pPr marL="0" marR="0" lvl="0" indent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kern="0" dirty="0">
                <a:latin typeface="+mn-ea"/>
                <a:ea typeface="나눔고딕"/>
              </a:rPr>
              <a:t> </a:t>
            </a:r>
            <a:r>
              <a:rPr kumimoji="1" lang="en-US" altLang="ko-KR" kern="0" dirty="0" smtClean="0">
                <a:latin typeface="+mn-ea"/>
                <a:ea typeface="나눔고딕"/>
              </a:rPr>
              <a:t>   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인정되면 발주자에게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시공자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교체 권고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(§25</a:t>
            </a:r>
            <a:r>
              <a:rPr kumimoji="1" lang="ko-KR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④</a:t>
            </a:r>
            <a:r>
              <a:rPr kumimoji="1" lang="en-US" altLang="ko-KR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)</a:t>
            </a:r>
            <a:r>
              <a:rPr kumimoji="1" lang="ko-KR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나눔고딕"/>
              </a:rPr>
              <a:t> </a:t>
            </a:r>
            <a:endParaRPr kumimoji="1" lang="en-US" altLang="ko-KR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5020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 </a:t>
            </a:r>
            <a:r>
              <a:rPr lang="ko-KR" altLang="en-US" dirty="0" smtClean="0"/>
              <a:t>하도급의 제한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60454" y="1196752"/>
            <a:ext cx="8858716" cy="420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kern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❍ 일괄하도급 금지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-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건설사업자는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건설공사</a:t>
            </a:r>
            <a:r>
              <a:rPr kumimoji="1" lang="en-US" altLang="ko-KR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의 전부 또는 주요 부분의  대부분</a:t>
            </a:r>
            <a:r>
              <a:rPr kumimoji="1" lang="en-US" altLang="ko-KR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**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을 다른   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건설사업자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에게 일괄하도급 할 수 없음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(§29</a:t>
            </a: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①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500" kern="0" spc="-3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400" kern="0" spc="-3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             </a:t>
            </a:r>
            <a:r>
              <a:rPr kumimoji="1" lang="en-US" altLang="ko-KR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 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여러 동의 건축공사 </a:t>
            </a:r>
            <a:r>
              <a:rPr kumimoji="1" lang="ko-KR" altLang="en-US" sz="14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도급시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각 동의 건축공사를 기준으로 판단</a:t>
            </a:r>
            <a:endParaRPr kumimoji="1" lang="en-US" altLang="ko-KR" sz="14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** 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주요 부분의 대부분 </a:t>
            </a:r>
            <a:r>
              <a:rPr kumimoji="1" lang="en-US" altLang="ko-KR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부대공사 해당 부분을 제외한 주된 공사의 전부를 말함</a:t>
            </a:r>
            <a:endParaRPr kumimoji="1" lang="en-US" altLang="ko-KR" sz="14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4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❍ 일괄하도급의 예외적 허용</a:t>
            </a:r>
            <a:endParaRPr kumimoji="1" lang="en-US" altLang="ko-KR" sz="14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-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건설업자</a:t>
            </a:r>
            <a:r>
              <a:rPr kumimoji="1" lang="ko-KR" altLang="en-US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공사를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계획ㆍ관리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및 조정하면서 다음과 같이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인 이상 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에게 분할하여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하도급하는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경우에는 예외적으로 전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공종에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대한 하도급 가능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① 전문공사 업종별로 분할하여 각각 해당 전문건설사업자에게 하도급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② 도서지역 또는 산간벽지지역 공사를 해당 시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도 관내 중소건설사업자 또는        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법제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48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조의 규정에 의하여 등록한 협력업자에게 하도급 한 경우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27770" y="5533725"/>
            <a:ext cx="884428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-  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sz="1600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위반시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1</a:t>
            </a:r>
            <a:r>
              <a:rPr kumimoji="1" lang="ko-KR" altLang="en-US" sz="1600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년이내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영업정지 또는 위반한 하도급금액의 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30% 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상당 이하 </a:t>
            </a:r>
            <a:r>
              <a:rPr kumimoji="1" lang="ko-KR" altLang="en-US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과징금</a:t>
            </a:r>
            <a:endParaRPr kumimoji="1" lang="en-US" altLang="ko-KR" sz="160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</a:t>
            </a:r>
            <a:r>
              <a:rPr kumimoji="1" lang="en-US" altLang="ko-KR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82 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②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), </a:t>
            </a: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년이하</a:t>
            </a:r>
            <a:r>
              <a:rPr kumimoji="1" lang="ko-KR" altLang="en-US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징역 </a:t>
            </a:r>
            <a:r>
              <a:rPr kumimoji="1" lang="ko-KR" altLang="en-US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또는 </a:t>
            </a: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천만원이하</a:t>
            </a:r>
            <a:r>
              <a:rPr kumimoji="1" lang="ko-KR" altLang="en-US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벌금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(§96 4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kumimoji="1" lang="ko-KR" altLang="en-US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83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 </a:t>
            </a:r>
            <a:r>
              <a:rPr lang="ko-KR" altLang="en-US" dirty="0" smtClean="0"/>
              <a:t>하도급의 제한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64604" y="1124744"/>
            <a:ext cx="862787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❍</a:t>
            </a:r>
            <a:r>
              <a:rPr kumimoji="1" lang="ko-KR" altLang="en-US" kern="0" spc="-3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동종업종간 하도급 금지</a:t>
            </a:r>
            <a:r>
              <a:rPr kumimoji="1" lang="en-US" altLang="ko-KR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(§29 </a:t>
            </a:r>
            <a:r>
              <a:rPr kumimoji="1" lang="ko-KR" altLang="en-US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②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kumimoji="1" lang="ko-KR" altLang="en-US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수급인은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건설공사 일부를 </a:t>
            </a:r>
            <a:r>
              <a:rPr kumimoji="1" lang="ko-KR" altLang="en-US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동일한</a:t>
            </a:r>
            <a:r>
              <a:rPr kumimoji="1" lang="en-US" altLang="ko-KR" u="sng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업종에 해당하는 건설사업자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에게</a:t>
            </a:r>
            <a:r>
              <a:rPr kumimoji="1" lang="ko-KR" altLang="en-US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kumimoji="1" lang="en-US" altLang="ko-KR" u="sng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kumimoji="1" lang="ko-KR" altLang="en-US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하도급할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수 없음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 * 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토건과 토목</a:t>
            </a:r>
            <a:r>
              <a:rPr kumimoji="1" lang="en-US" altLang="ko-KR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또는 건축</a:t>
            </a:r>
            <a:r>
              <a:rPr kumimoji="1" lang="en-US" altLang="ko-KR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은 동일한 업종으로 간주</a:t>
            </a:r>
            <a:endParaRPr kumimoji="1" lang="en-US" altLang="ko-KR" sz="14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spc="-3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-  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예외적 허용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공사품질이나 시공능률 제고를 위해 발주자가 서면 승낙한 경우</a:t>
            </a:r>
            <a:endParaRPr kumimoji="1" lang="en-US" altLang="ko-KR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kern="0" spc="-3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- (</a:t>
            </a:r>
            <a:r>
              <a:rPr kumimoji="1" lang="ko-KR" altLang="en-US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위반시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1</a:t>
            </a:r>
            <a:r>
              <a:rPr kumimoji="1" lang="ko-KR" altLang="en-US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년이내</a:t>
            </a:r>
            <a:r>
              <a:rPr kumimoji="1" lang="ko-KR" altLang="en-US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영업정지 또는 위반한 하도급금액의 </a:t>
            </a: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30% </a:t>
            </a:r>
            <a:r>
              <a:rPr kumimoji="1" lang="ko-KR" altLang="en-US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상당 이하 과징금</a:t>
            </a:r>
            <a:endParaRPr kumimoji="1" lang="en-US" altLang="ko-KR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kumimoji="1" lang="en-US" altLang="ko-KR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kumimoji="1" lang="en-US" altLang="ko-KR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82 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②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), </a:t>
            </a: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년이하</a:t>
            </a:r>
            <a:r>
              <a:rPr kumimoji="1" lang="ko-KR" altLang="en-US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징역 또는 </a:t>
            </a:r>
            <a:r>
              <a:rPr kumimoji="1" lang="en-US" altLang="ko-KR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천만원이하</a:t>
            </a:r>
            <a:r>
              <a:rPr kumimoji="1" lang="ko-KR" altLang="en-US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벌금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(§96 4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kumimoji="1" lang="en-US" altLang="ko-KR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258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 </a:t>
            </a:r>
            <a:r>
              <a:rPr lang="ko-KR" altLang="en-US" dirty="0" smtClean="0"/>
              <a:t>하도급의 제한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04799" y="1249977"/>
            <a:ext cx="8610601" cy="4726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❍</a:t>
            </a:r>
            <a:r>
              <a:rPr kumimoji="1" lang="ko-KR" altLang="en-US" kern="0" spc="-3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kumimoji="1" lang="ko-KR" altLang="en-US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재하도급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금지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(§29 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③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-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하수급인은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하도급 받은 건설공사를 다른 사람에게 </a:t>
            </a:r>
            <a:r>
              <a:rPr kumimoji="1" lang="ko-KR" altLang="en-US" sz="1600" b="1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다시 </a:t>
            </a:r>
            <a:r>
              <a:rPr kumimoji="1" lang="ko-KR" altLang="en-US" sz="1600" b="1" u="sng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하도급할</a:t>
            </a:r>
            <a:r>
              <a:rPr kumimoji="1" lang="ko-KR" altLang="en-US" sz="1600" b="1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수 없음 </a:t>
            </a:r>
            <a:endParaRPr kumimoji="1" lang="en-US" altLang="ko-KR" sz="1600" b="1" u="sng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-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예외적 허용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① 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법 제</a:t>
            </a:r>
            <a:r>
              <a:rPr kumimoji="1" lang="en-US" altLang="ko-KR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29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조제</a:t>
            </a:r>
            <a:r>
              <a:rPr kumimoji="1" lang="en-US" altLang="ko-KR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항 단서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 따라 종합건설사업자가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하도급받은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건설공사 중 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전문공사를 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해당 전문건설사업자에게 </a:t>
            </a:r>
            <a:r>
              <a:rPr kumimoji="1" lang="ko-KR" altLang="en-US" sz="1600" u="sng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재하도급하는</a:t>
            </a:r>
            <a:r>
              <a:rPr kumimoji="1" lang="ko-KR" altLang="en-US" sz="1600" u="sng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경우</a:t>
            </a:r>
            <a:endParaRPr kumimoji="1" lang="en-US" altLang="ko-KR" sz="1600" u="sng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ts val="140"/>
              </a:spcBef>
              <a:spcAft>
                <a:spcPct val="0"/>
              </a:spcAft>
              <a:defRPr/>
            </a:pP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② 전문건설사업자가 하도급 받은 경우로서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ⅰ)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수급인의 서면승낙을 받고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ts val="14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ⅱ)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하도급받은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공사의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20%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이내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ⅲ)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신기술ㆍ특허공법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등이 적용되는 공사 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ts val="14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ⅳ)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하수급인의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재하도급대금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지급 보증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또는 직불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과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재하수급인이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사용한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자재ㆍ장비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ts val="14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대금 및 건설근로자 임금 지급에 대한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연대책임 합의서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작성ㆍ제시하는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조건하에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ts val="14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예외적으로 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재하도급</a:t>
            </a:r>
            <a:r>
              <a:rPr kumimoji="1" lang="ko-KR" altLang="en-US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가능  </a:t>
            </a:r>
            <a:endParaRPr kumimoji="1" lang="en-US" altLang="ko-KR" sz="1600" kern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- (</a:t>
            </a:r>
            <a:r>
              <a:rPr kumimoji="1" lang="ko-KR" altLang="en-US" sz="16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위반시</a:t>
            </a:r>
            <a:r>
              <a:rPr kumimoji="1" lang="en-US" altLang="ko-KR" sz="16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kumimoji="1" lang="ko-KR" altLang="en-US" sz="1600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년이내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영업정지 또는 위반한 하도급금액의 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30% 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상당 이하 과징금</a:t>
            </a:r>
            <a:endParaRPr kumimoji="1" lang="en-US" altLang="ko-KR" sz="16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kumimoji="1" lang="en-US" altLang="ko-KR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82 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②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), 3</a:t>
            </a:r>
            <a:r>
              <a:rPr kumimoji="1" lang="ko-KR" altLang="en-US" sz="1600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년이하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징역 또는 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kumimoji="1" lang="ko-KR" altLang="en-US" sz="1600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천만원이하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벌금</a:t>
            </a:r>
            <a:r>
              <a:rPr kumimoji="1" lang="en-US" altLang="ko-KR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(§96 4</a:t>
            </a:r>
            <a:r>
              <a:rPr kumimoji="1" lang="ko-KR" altLang="en-US" sz="16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sz="160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kumimoji="1" lang="ko-KR" altLang="en-US" sz="160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970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 </a:t>
            </a:r>
            <a:r>
              <a:rPr lang="ko-KR" altLang="en-US" dirty="0" smtClean="0"/>
              <a:t>하도급계약 통보 의무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52797" y="1124744"/>
            <a:ext cx="8611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❍ </a:t>
            </a:r>
            <a:r>
              <a:rPr kumimoji="1" lang="ko-KR" altLang="en-US" kern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하도급계약 등의 통보 의무</a:t>
            </a:r>
            <a:r>
              <a:rPr kumimoji="1" lang="en-US" altLang="ko-KR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(§29 </a:t>
            </a:r>
            <a:r>
              <a:rPr kumimoji="1" lang="ko-KR" altLang="en-US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④</a:t>
            </a: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kumimoji="1" lang="en-US" altLang="ko-KR" kern="0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 </a:t>
            </a:r>
            <a:r>
              <a:rPr kumimoji="1" lang="ko-KR" altLang="en-US" kern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공사의 일부를 </a:t>
            </a:r>
            <a:r>
              <a:rPr kumimoji="1" lang="ko-KR" altLang="en-US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</a:t>
            </a:r>
            <a:r>
              <a:rPr kumimoji="1" lang="en-US" altLang="ko-KR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kern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재하도급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포함</a:t>
            </a: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kumimoji="1" lang="ko-KR" altLang="en-US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 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건설업자와 </a:t>
            </a:r>
            <a:r>
              <a:rPr kumimoji="1" lang="ko-KR" altLang="en-US" kern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재하도급을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kumimoji="1" lang="en-US" altLang="ko-KR" kern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승낙한 자는 </a:t>
            </a:r>
            <a:r>
              <a:rPr kumimoji="1" lang="ko-KR" altLang="en-US" kern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하도급계약을 체결하거나 다시 </a:t>
            </a:r>
            <a:r>
              <a:rPr kumimoji="1" lang="ko-KR" altLang="en-US" kern="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하도급하는</a:t>
            </a:r>
            <a:r>
              <a:rPr kumimoji="1" lang="ko-KR" altLang="en-US" kern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것을 승낙한 날부터</a:t>
            </a:r>
            <a:endParaRPr kumimoji="1" lang="en-US" altLang="ko-KR" kern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kern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kumimoji="1" lang="en-US" altLang="ko-KR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30</a:t>
            </a:r>
            <a:r>
              <a:rPr kumimoji="1" lang="ko-KR" altLang="en-US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 이내에 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발주자에게 </a:t>
            </a:r>
            <a:r>
              <a:rPr kumimoji="1" lang="ko-KR" altLang="en-US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하도급계약 내용을 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통보해야 함</a:t>
            </a: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※ </a:t>
            </a:r>
            <a:r>
              <a:rPr kumimoji="1" lang="ko-KR" altLang="en-US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하도급계약 등을 변경 또는 해제한 경우도 동일</a:t>
            </a:r>
            <a:endParaRPr kumimoji="1" lang="en-US" altLang="ko-KR" sz="1600" kern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※ </a:t>
            </a:r>
            <a:r>
              <a:rPr kumimoji="1" lang="ko-KR" altLang="en-US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하도급계약 통보서 첨부서류 </a:t>
            </a:r>
            <a:r>
              <a:rPr kumimoji="1" lang="en-US" altLang="ko-KR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kumimoji="1" lang="ko-KR" altLang="en-US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하도급계약서</a:t>
            </a:r>
            <a:r>
              <a:rPr kumimoji="1" lang="en-US" altLang="ko-KR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변경계약서 포함</a:t>
            </a:r>
            <a:r>
              <a:rPr kumimoji="1" lang="en-US" altLang="ko-KR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사본</a:t>
            </a:r>
            <a:r>
              <a:rPr kumimoji="1" lang="en-US" altLang="ko-KR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공사내역서</a:t>
            </a: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pPr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kumimoji="1" lang="ko-KR" altLang="en-US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예정공정표</a:t>
            </a: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특수조건</a:t>
            </a: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현장설명서</a:t>
            </a: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공동도급의 경우 공동수급협정서 등</a:t>
            </a:r>
            <a:endParaRPr kumimoji="1" lang="en-US" altLang="ko-KR" sz="1600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- </a:t>
            </a:r>
            <a:r>
              <a:rPr kumimoji="1" lang="ko-KR" altLang="en-US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kumimoji="1" lang="en-US" altLang="ko-KR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발주자로부터 하도급에 관하여 서면승낙을 받은 경우에는 통보의무 없음</a:t>
            </a:r>
            <a:endParaRPr kumimoji="1" lang="en-US" altLang="ko-KR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- (</a:t>
            </a:r>
            <a:r>
              <a:rPr kumimoji="1" lang="ko-KR" altLang="en-US" kern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미통</a:t>
            </a:r>
            <a:r>
              <a:rPr kumimoji="1" lang="ko-KR" altLang="en-US" kern="0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</a:t>
            </a: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en-US" altLang="ko-KR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500</a:t>
            </a:r>
            <a:r>
              <a:rPr kumimoji="1" lang="ko-KR" altLang="en-US" kern="0" dirty="0" err="1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만원이하</a:t>
            </a:r>
            <a:r>
              <a:rPr kumimoji="1" lang="ko-KR" altLang="en-US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과태료</a:t>
            </a:r>
            <a:r>
              <a:rPr kumimoji="1" lang="en-US" altLang="ko-KR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(§99 5</a:t>
            </a:r>
            <a:r>
              <a:rPr kumimoji="1" lang="ko-KR" altLang="en-US" sz="16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sz="16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- (</a:t>
            </a:r>
            <a:r>
              <a:rPr kumimoji="1" lang="ko-KR" altLang="en-US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거짓 통보</a:t>
            </a:r>
            <a:r>
              <a:rPr kumimoji="1" lang="en-US" altLang="ko-KR" b="1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en-US" altLang="ko-KR" b="1" u="sng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6</a:t>
            </a:r>
            <a:r>
              <a:rPr kumimoji="1" lang="ko-KR" altLang="en-US" b="1" u="sng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개월 이내 영업정지 또는 과징금</a:t>
            </a:r>
            <a:r>
              <a:rPr kumimoji="1" lang="en-US" altLang="ko-KR" b="1" u="sng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(§82 4</a:t>
            </a:r>
            <a:r>
              <a:rPr kumimoji="1" lang="ko-KR" altLang="en-US" b="1" u="sng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kumimoji="1" lang="en-US" altLang="ko-KR" b="1" u="sng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kumimoji="1" lang="en-US" altLang="ko-KR" sz="14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endParaRPr kumimoji="1" lang="en-US" altLang="ko-KR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131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9185" y="404664"/>
            <a:ext cx="1391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4000" b="1" dirty="0" smtClean="0">
                <a:solidFill>
                  <a:srgbClr val="4F81BD">
                    <a:lumMod val="50000"/>
                  </a:srgbClr>
                </a:solidFill>
                <a:latin typeface="맑은 고딕"/>
                <a:ea typeface="맑은 고딕"/>
              </a:rPr>
              <a:t>목 차</a:t>
            </a:r>
            <a:endParaRPr kumimoji="0" lang="ko-KR" altLang="en-US" sz="4000" b="1" dirty="0">
              <a:solidFill>
                <a:srgbClr val="4F81BD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  <p:pic>
        <p:nvPicPr>
          <p:cNvPr id="3" name="그림 2" descr="1.png"/>
          <p:cNvPicPr>
            <a:picLocks noChangeAspect="1"/>
          </p:cNvPicPr>
          <p:nvPr/>
        </p:nvPicPr>
        <p:blipFill>
          <a:blip r:embed="rId2" cstate="print"/>
          <a:srcRect l="20143" t="27619" r="15286" b="59619"/>
          <a:stretch>
            <a:fillRect/>
          </a:stretch>
        </p:blipFill>
        <p:spPr>
          <a:xfrm>
            <a:off x="1643042" y="1182802"/>
            <a:ext cx="6817390" cy="86571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14838" y="1305306"/>
            <a:ext cx="3350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건설산업기본법 개요</a:t>
            </a:r>
            <a:endParaRPr kumimoji="0" lang="ko-KR" altLang="en-US" sz="2800" b="1" spc="-150" dirty="0">
              <a:solidFill>
                <a:srgbClr val="9BBB59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6881" y="3366240"/>
            <a:ext cx="292068" cy="523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</a:t>
            </a:r>
            <a:endParaRPr kumimoji="0" lang="ko-KR" altLang="en-US" sz="2800" b="1" spc="-150" dirty="0">
              <a:solidFill>
                <a:srgbClr val="9BBB59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6688" y="1310985"/>
            <a:ext cx="524504" cy="517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Ⅰ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  <p:pic>
        <p:nvPicPr>
          <p:cNvPr id="18" name="그림 17" descr="1.png"/>
          <p:cNvPicPr>
            <a:picLocks noChangeAspect="1"/>
          </p:cNvPicPr>
          <p:nvPr/>
        </p:nvPicPr>
        <p:blipFill>
          <a:blip r:embed="rId2" cstate="print"/>
          <a:srcRect l="20714" t="56000" r="15429" b="28762"/>
          <a:stretch>
            <a:fillRect/>
          </a:stretch>
        </p:blipFill>
        <p:spPr>
          <a:xfrm>
            <a:off x="1658015" y="2001412"/>
            <a:ext cx="6924092" cy="107157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794178" y="2156063"/>
            <a:ext cx="5162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건설공사 시공자격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(</a:t>
            </a: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현 제도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)</a:t>
            </a:r>
            <a:endParaRPr kumimoji="0" lang="ko-KR" altLang="en-US" sz="2800" b="1" spc="-150" dirty="0">
              <a:solidFill>
                <a:srgbClr val="9BBB59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3845" y="2249152"/>
            <a:ext cx="524504" cy="517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Ⅱ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  <p:pic>
        <p:nvPicPr>
          <p:cNvPr id="16" name="그림 15" descr="1.png"/>
          <p:cNvPicPr>
            <a:picLocks noChangeAspect="1"/>
          </p:cNvPicPr>
          <p:nvPr/>
        </p:nvPicPr>
        <p:blipFill>
          <a:blip r:embed="rId2" cstate="print"/>
          <a:srcRect l="20714" t="56000" r="15429" b="28762"/>
          <a:stretch>
            <a:fillRect/>
          </a:stretch>
        </p:blipFill>
        <p:spPr>
          <a:xfrm>
            <a:off x="1662960" y="3119676"/>
            <a:ext cx="6797472" cy="103368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845246" y="3355031"/>
            <a:ext cx="659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Ⅲ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04401" y="4516582"/>
            <a:ext cx="292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</a:t>
            </a:r>
            <a:endParaRPr kumimoji="0" lang="ko-KR" altLang="en-US" sz="2800" b="1" spc="-150" dirty="0">
              <a:solidFill>
                <a:srgbClr val="9BBB59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20730" y="3270712"/>
            <a:ext cx="5335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800" b="1" spc="-150" dirty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</a:t>
            </a: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원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·</a:t>
            </a: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하도급 생산구조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(</a:t>
            </a: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현 제도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) </a:t>
            </a:r>
            <a:endParaRPr kumimoji="0" lang="ko-KR" altLang="en-US" sz="2800" b="1" spc="-150" dirty="0">
              <a:solidFill>
                <a:srgbClr val="9BBB59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  <p:pic>
        <p:nvPicPr>
          <p:cNvPr id="15" name="그림 14" descr="1.png"/>
          <p:cNvPicPr>
            <a:picLocks noChangeAspect="1"/>
          </p:cNvPicPr>
          <p:nvPr/>
        </p:nvPicPr>
        <p:blipFill>
          <a:blip r:embed="rId2" cstate="print"/>
          <a:srcRect l="20143" t="27619" r="15286" b="59619"/>
          <a:stretch>
            <a:fillRect/>
          </a:stretch>
        </p:blipFill>
        <p:spPr>
          <a:xfrm>
            <a:off x="1658015" y="5259054"/>
            <a:ext cx="6802417" cy="865713"/>
          </a:xfrm>
          <a:prstGeom prst="rect">
            <a:avLst/>
          </a:prstGeom>
        </p:spPr>
      </p:pic>
      <p:pic>
        <p:nvPicPr>
          <p:cNvPr id="22" name="그림 21" descr="1.png"/>
          <p:cNvPicPr>
            <a:picLocks noChangeAspect="1"/>
          </p:cNvPicPr>
          <p:nvPr/>
        </p:nvPicPr>
        <p:blipFill>
          <a:blip r:embed="rId2" cstate="print"/>
          <a:srcRect l="20143" t="27619" r="15286" b="59619"/>
          <a:stretch>
            <a:fillRect/>
          </a:stretch>
        </p:blipFill>
        <p:spPr>
          <a:xfrm>
            <a:off x="1680355" y="4223539"/>
            <a:ext cx="6780077" cy="86571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980134" y="4346780"/>
            <a:ext cx="582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Ⅳ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20729" y="4300483"/>
            <a:ext cx="5335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800" b="1" spc="-150" dirty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</a:t>
            </a:r>
            <a:r>
              <a:rPr kumimoji="0" lang="ko-KR" altLang="en-US" sz="2800" b="1" spc="-150" dirty="0" err="1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업역</a:t>
            </a: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개편 주요내용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</a:t>
            </a:r>
            <a:endParaRPr kumimoji="0" lang="ko-KR" altLang="en-US" sz="2800" b="1" spc="-150" dirty="0">
              <a:solidFill>
                <a:srgbClr val="9BBB59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63845" y="5371823"/>
            <a:ext cx="56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Ⅴ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20728" y="5332845"/>
            <a:ext cx="5335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800" b="1" spc="-150" dirty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</a:t>
            </a: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원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·</a:t>
            </a:r>
            <a:r>
              <a:rPr kumimoji="0" lang="ko-KR" altLang="en-US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하도급 생산체계개편 주요내용</a:t>
            </a:r>
            <a:r>
              <a:rPr kumimoji="0" lang="en-US" altLang="ko-KR" sz="2800" b="1" spc="-150" dirty="0" smtClean="0">
                <a:solidFill>
                  <a:srgbClr val="9BBB59">
                    <a:lumMod val="50000"/>
                  </a:srgbClr>
                </a:solidFill>
                <a:latin typeface="맑은 고딕"/>
                <a:ea typeface="맑은 고딕"/>
              </a:rPr>
              <a:t> </a:t>
            </a:r>
            <a:endParaRPr kumimoji="0" lang="ko-KR" altLang="en-US" sz="2800" b="1" spc="-150" dirty="0">
              <a:solidFill>
                <a:srgbClr val="9BBB59">
                  <a:lumMod val="50000"/>
                </a:srgbClr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2937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자유형 1"/>
          <p:cNvSpPr/>
          <p:nvPr/>
        </p:nvSpPr>
        <p:spPr>
          <a:xfrm>
            <a:off x="373497" y="2708919"/>
            <a:ext cx="8518984" cy="45719"/>
          </a:xfrm>
          <a:custGeom>
            <a:avLst/>
            <a:gdLst>
              <a:gd name="connsiteX0" fmla="*/ 0 w 8334302"/>
              <a:gd name="connsiteY0" fmla="*/ 0 h 0"/>
              <a:gd name="connsiteX1" fmla="*/ 8334302 w 833430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4302">
                <a:moveTo>
                  <a:pt x="0" y="0"/>
                </a:moveTo>
                <a:lnTo>
                  <a:pt x="8334302" y="0"/>
                </a:lnTo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 sz="2100" dirty="0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19039" y="1807515"/>
            <a:ext cx="5637137" cy="800215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 defTabSz="1773722" eaLnBrk="0" latinLnBrk="0" hangingPunct="0">
              <a:buSzPct val="100000"/>
              <a:defRPr/>
            </a:pPr>
            <a:r>
              <a:rPr lang="en-US" altLang="ko-KR" sz="44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3200" b="1" kern="0" dirty="0" err="1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업역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개편 주요내용</a:t>
            </a:r>
            <a:endParaRPr lang="ko-KR" altLang="en-US" sz="3200" b="1" kern="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946012"/>
            <a:ext cx="524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Ⅳ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426737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145102" y="1284922"/>
            <a:ext cx="8776939" cy="5024398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>
          <a:xfrm>
            <a:off x="264604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err="1" smtClean="0"/>
              <a:t>업역개편</a:t>
            </a:r>
            <a:r>
              <a:rPr lang="ko-KR" altLang="en-US" sz="1900" dirty="0" smtClean="0"/>
              <a:t> 주요 내용</a:t>
            </a:r>
            <a:endParaRPr lang="ko-KR" altLang="en-US" sz="1900" dirty="0"/>
          </a:p>
        </p:txBody>
      </p:sp>
      <p:sp>
        <p:nvSpPr>
          <p:cNvPr id="15" name="제목 36"/>
          <p:cNvSpPr txBox="1">
            <a:spLocks/>
          </p:cNvSpPr>
          <p:nvPr/>
        </p:nvSpPr>
        <p:spPr>
          <a:xfrm>
            <a:off x="312689" y="3789431"/>
            <a:ext cx="8674100" cy="346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ko-KR" altLang="en-US" sz="1900" dirty="0">
              <a:solidFill>
                <a:schemeClr val="accent1">
                  <a:lumMod val="7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12689" y="1270043"/>
            <a:ext cx="8555868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ko-KR" altLang="en-US" kern="0" dirty="0">
                <a:latin typeface="+mn-ea"/>
                <a:ea typeface="나눔고딕"/>
              </a:rPr>
              <a:t>❍ </a:t>
            </a:r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/>
              </a:rPr>
              <a:t>현  황</a:t>
            </a:r>
            <a:endParaRPr lang="en-US" altLang="ko-KR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solidFill>
                  <a:prstClr val="black"/>
                </a:solidFill>
                <a:ea typeface="나눔고딕" panose="020D060400000000000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ea typeface="나눔고딕" panose="020D0604000000000000"/>
              </a:rPr>
              <a:t> - ’76</a:t>
            </a:r>
            <a:r>
              <a:rPr lang="ko-KR" altLang="en-US" sz="1600" dirty="0" smtClean="0">
                <a:solidFill>
                  <a:prstClr val="black"/>
                </a:solidFill>
                <a:ea typeface="나눔고딕" panose="020D0604000000000000"/>
              </a:rPr>
              <a:t>년 전문건설업 도입 후</a:t>
            </a:r>
            <a:r>
              <a:rPr lang="en-US" altLang="ko-KR" sz="1600" dirty="0" smtClean="0">
                <a:solidFill>
                  <a:prstClr val="black"/>
                </a:solidFill>
                <a:ea typeface="나눔고딕" panose="020D0604000000000000"/>
              </a:rPr>
              <a:t>, 40</a:t>
            </a:r>
            <a:r>
              <a:rPr lang="ko-KR" altLang="en-US" sz="1600" dirty="0" err="1" smtClean="0">
                <a:solidFill>
                  <a:prstClr val="black"/>
                </a:solidFill>
                <a:ea typeface="나눔고딕" panose="020D0604000000000000"/>
              </a:rPr>
              <a:t>여년간</a:t>
            </a:r>
            <a:r>
              <a:rPr lang="ko-KR" altLang="en-US" sz="1600" dirty="0" smtClean="0">
                <a:solidFill>
                  <a:prstClr val="black"/>
                </a:solidFill>
                <a:ea typeface="나눔고딕" panose="020D0604000000000000"/>
              </a:rPr>
              <a:t> </a:t>
            </a:r>
            <a:r>
              <a:rPr lang="ko-KR" altLang="en-US" sz="1600" b="1" dirty="0" err="1" smtClean="0">
                <a:solidFill>
                  <a:prstClr val="black"/>
                </a:solidFill>
                <a:ea typeface="나눔고딕" panose="020D0604000000000000"/>
              </a:rPr>
              <a:t>종합</a:t>
            </a:r>
            <a:r>
              <a:rPr kumimoji="1" lang="ko-KR" altLang="en-US" sz="1600" b="1" kern="0" dirty="0" err="1" smtClean="0">
                <a:latin typeface="+mn-ea"/>
                <a:ea typeface="나눔고딕"/>
              </a:rPr>
              <a:t>ㆍ</a:t>
            </a:r>
            <a:r>
              <a:rPr kumimoji="1" lang="ko-KR" altLang="en-US" sz="1600" b="1" kern="0" dirty="0" smtClean="0">
                <a:latin typeface="+mn-ea"/>
                <a:ea typeface="나눔고딕"/>
              </a:rPr>
              <a:t> 전문사업자간 업무영역을 엄격히</a:t>
            </a:r>
            <a:endParaRPr kumimoji="1" lang="en-US" altLang="ko-KR" sz="1600" b="1" kern="0" dirty="0" smtClean="0">
              <a:latin typeface="+mn-ea"/>
              <a:ea typeface="나눔고딕"/>
            </a:endParaRPr>
          </a:p>
          <a:p>
            <a:pPr>
              <a:lnSpc>
                <a:spcPct val="150000"/>
              </a:lnSpc>
            </a:pPr>
            <a:r>
              <a:rPr kumimoji="1" lang="en-US" altLang="ko-KR" sz="1600" kern="0" dirty="0">
                <a:latin typeface="+mn-ea"/>
                <a:ea typeface="나눔고딕"/>
              </a:rPr>
              <a:t> </a:t>
            </a:r>
            <a:r>
              <a:rPr kumimoji="1" lang="en-US" altLang="ko-KR" sz="1600" kern="0" dirty="0" smtClean="0">
                <a:latin typeface="+mn-ea"/>
                <a:ea typeface="나눔고딕"/>
              </a:rPr>
              <a:t>   </a:t>
            </a:r>
            <a:r>
              <a:rPr kumimoji="1" lang="ko-KR" altLang="en-US" sz="1600" b="1" kern="0" dirty="0" smtClean="0">
                <a:latin typeface="+mn-ea"/>
                <a:ea typeface="나눔고딕"/>
              </a:rPr>
              <a:t>제한</a:t>
            </a:r>
            <a:r>
              <a:rPr kumimoji="1" lang="ko-KR" altLang="en-US" sz="1600" kern="0" dirty="0" smtClean="0">
                <a:latin typeface="+mn-ea"/>
                <a:ea typeface="나눔고딕"/>
              </a:rPr>
              <a:t>하는 생산구조 유지 </a:t>
            </a:r>
            <a:r>
              <a:rPr kumimoji="1" lang="en-US" altLang="ko-KR" sz="1600" kern="0" dirty="0" smtClean="0">
                <a:latin typeface="+mn-ea"/>
                <a:ea typeface="나눔고딕"/>
              </a:rPr>
              <a:t>(</a:t>
            </a:r>
            <a:r>
              <a:rPr kumimoji="1" lang="ko-KR" altLang="en-US" sz="1600" b="1" kern="0" dirty="0" smtClean="0">
                <a:latin typeface="+mn-ea"/>
                <a:ea typeface="나눔고딕"/>
              </a:rPr>
              <a:t>세계적을 유례없는 규제</a:t>
            </a:r>
            <a:r>
              <a:rPr kumimoji="1" lang="en-US" altLang="ko-KR" sz="1600" kern="0" dirty="0" smtClean="0">
                <a:latin typeface="+mn-ea"/>
                <a:ea typeface="나눔고딕"/>
              </a:rPr>
              <a:t>)</a:t>
            </a:r>
            <a:endParaRPr lang="ko-KR" altLang="en-US" sz="1600" dirty="0"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ea typeface="나눔고딕" panose="020D0604000000000000"/>
              </a:rPr>
              <a:t>  - </a:t>
            </a:r>
            <a:r>
              <a:rPr lang="en-US" altLang="ko-KR" sz="1600" dirty="0" smtClean="0">
                <a:ea typeface="나눔고딕" panose="020D0604000000000000"/>
              </a:rPr>
              <a:t>2</a:t>
            </a:r>
            <a:r>
              <a:rPr lang="ko-KR" altLang="en-US" sz="1600" dirty="0" smtClean="0">
                <a:ea typeface="나눔고딕" panose="020D0604000000000000"/>
              </a:rPr>
              <a:t>개 </a:t>
            </a:r>
            <a:r>
              <a:rPr lang="ko-KR" altLang="en-US" sz="1600" dirty="0" err="1" smtClean="0">
                <a:ea typeface="나눔고딕" panose="020D0604000000000000"/>
              </a:rPr>
              <a:t>공종</a:t>
            </a:r>
            <a:r>
              <a:rPr lang="ko-KR" altLang="en-US" sz="1600" dirty="0" smtClean="0">
                <a:ea typeface="나눔고딕" panose="020D0604000000000000"/>
              </a:rPr>
              <a:t> 이상 </a:t>
            </a:r>
            <a:r>
              <a:rPr lang="ko-KR" altLang="en-US" sz="1600" b="1" dirty="0" smtClean="0">
                <a:ea typeface="나눔고딕" panose="020D0604000000000000"/>
              </a:rPr>
              <a:t>종합공사의 </a:t>
            </a:r>
            <a:r>
              <a:rPr lang="ko-KR" altLang="en-US" sz="1600" b="1" dirty="0" err="1" smtClean="0">
                <a:ea typeface="나눔고딕" panose="020D0604000000000000"/>
              </a:rPr>
              <a:t>원도급은</a:t>
            </a:r>
            <a:r>
              <a:rPr lang="ko-KR" altLang="en-US" sz="1600" b="1" dirty="0" smtClean="0">
                <a:ea typeface="나눔고딕" panose="020D0604000000000000"/>
              </a:rPr>
              <a:t> 종합건설사업자만</a:t>
            </a:r>
            <a:r>
              <a:rPr lang="en-US" altLang="ko-KR" sz="1600" dirty="0" smtClean="0">
                <a:ea typeface="나눔고딕" panose="020D0604000000000000"/>
              </a:rPr>
              <a:t>, </a:t>
            </a:r>
            <a:r>
              <a:rPr lang="ko-KR" altLang="en-US" sz="1600" b="1" dirty="0" smtClean="0">
                <a:ea typeface="나눔고딕" panose="020D0604000000000000"/>
              </a:rPr>
              <a:t>전문공사 </a:t>
            </a:r>
            <a:r>
              <a:rPr lang="ko-KR" altLang="en-US" sz="1600" b="1" dirty="0" err="1" smtClean="0">
                <a:ea typeface="나눔고딕" panose="020D0604000000000000"/>
              </a:rPr>
              <a:t>원</a:t>
            </a:r>
            <a:r>
              <a:rPr kumimoji="1" lang="ko-KR" altLang="en-US" sz="1600" b="1" kern="0" dirty="0" err="1" smtClean="0">
                <a:latin typeface="+mn-ea"/>
                <a:ea typeface="나눔고딕"/>
              </a:rPr>
              <a:t>ㆍ</a:t>
            </a:r>
            <a:r>
              <a:rPr kumimoji="1" lang="ko-KR" altLang="en-US" sz="1600" b="1" kern="0" dirty="0" smtClean="0">
                <a:latin typeface="+mn-ea"/>
                <a:ea typeface="나눔고딕"/>
              </a:rPr>
              <a:t> 하도급은 </a:t>
            </a:r>
            <a:endParaRPr kumimoji="1" lang="en-US" altLang="ko-KR" sz="1600" b="1" kern="0" dirty="0" smtClean="0">
              <a:latin typeface="+mn-ea"/>
              <a:ea typeface="나눔고딕"/>
            </a:endParaRPr>
          </a:p>
          <a:p>
            <a:pPr>
              <a:lnSpc>
                <a:spcPct val="150000"/>
              </a:lnSpc>
            </a:pPr>
            <a:r>
              <a:rPr kumimoji="1" lang="en-US" altLang="ko-KR" sz="1600" kern="0" dirty="0">
                <a:latin typeface="+mn-ea"/>
                <a:ea typeface="나눔고딕"/>
              </a:rPr>
              <a:t> </a:t>
            </a:r>
            <a:r>
              <a:rPr kumimoji="1" lang="en-US" altLang="ko-KR" sz="1600" kern="0" dirty="0" smtClean="0">
                <a:latin typeface="+mn-ea"/>
                <a:ea typeface="나눔고딕"/>
              </a:rPr>
              <a:t>   </a:t>
            </a:r>
            <a:r>
              <a:rPr kumimoji="1" lang="ko-KR" altLang="en-US" sz="1600" b="1" kern="0" dirty="0" smtClean="0">
                <a:latin typeface="+mn-ea"/>
                <a:ea typeface="나눔고딕"/>
              </a:rPr>
              <a:t>전문건설사업자</a:t>
            </a:r>
            <a:r>
              <a:rPr kumimoji="1" lang="ko-KR" altLang="en-US" sz="1600" kern="0" dirty="0" smtClean="0">
                <a:latin typeface="+mn-ea"/>
                <a:ea typeface="나눔고딕"/>
              </a:rPr>
              <a:t>만 가능하도록 </a:t>
            </a:r>
            <a:r>
              <a:rPr kumimoji="1" lang="ko-KR" altLang="en-US" sz="1600" kern="0" dirty="0" err="1" smtClean="0">
                <a:latin typeface="+mn-ea"/>
                <a:ea typeface="나눔고딕"/>
              </a:rPr>
              <a:t>업역을</a:t>
            </a:r>
            <a:r>
              <a:rPr kumimoji="1" lang="ko-KR" altLang="en-US" sz="1600" kern="0" dirty="0" smtClean="0">
                <a:latin typeface="+mn-ea"/>
                <a:ea typeface="나눔고딕"/>
              </a:rPr>
              <a:t> 규제 </a:t>
            </a:r>
            <a:endParaRPr kumimoji="1" lang="en-US" altLang="ko-KR" sz="1600" kern="0" dirty="0" smtClean="0">
              <a:latin typeface="+mn-ea"/>
              <a:ea typeface="나눔고딕"/>
            </a:endParaRPr>
          </a:p>
          <a:p>
            <a:pPr>
              <a:lnSpc>
                <a:spcPct val="150000"/>
              </a:lnSpc>
            </a:pPr>
            <a:r>
              <a:rPr kumimoji="1" lang="ko-KR" altLang="en-US" kern="0" dirty="0">
                <a:latin typeface="+mn-ea"/>
                <a:ea typeface="나눔고딕"/>
              </a:rPr>
              <a:t>❍ </a:t>
            </a:r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/>
              </a:rPr>
              <a:t>문제점</a:t>
            </a:r>
            <a:endParaRPr lang="en-US" altLang="ko-KR" b="1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ea typeface="나눔고딕" panose="020D0604000000000000"/>
              </a:rPr>
              <a:t>  </a:t>
            </a:r>
            <a:r>
              <a:rPr lang="en-US" altLang="ko-KR" sz="1600" dirty="0" smtClean="0">
                <a:ea typeface="나눔고딕" panose="020D0604000000000000"/>
              </a:rPr>
              <a:t>- </a:t>
            </a:r>
            <a:r>
              <a:rPr lang="ko-KR" altLang="en-US" sz="1600" dirty="0" smtClean="0">
                <a:ea typeface="나눔고딕" panose="020D0604000000000000"/>
              </a:rPr>
              <a:t>종합건설사업자는 시공기술 축적보다는 하도급관리</a:t>
            </a:r>
            <a:r>
              <a:rPr lang="en-US" altLang="ko-KR" sz="1600" dirty="0" smtClean="0">
                <a:ea typeface="나눔고딕" panose="020D0604000000000000"/>
              </a:rPr>
              <a:t>, </a:t>
            </a:r>
            <a:r>
              <a:rPr lang="ko-KR" altLang="en-US" sz="1600" dirty="0" smtClean="0">
                <a:ea typeface="나눔고딕" panose="020D0604000000000000"/>
              </a:rPr>
              <a:t>입찰 영업에 치중하며</a:t>
            </a:r>
            <a:r>
              <a:rPr lang="en-US" altLang="ko-KR" sz="1600" dirty="0" smtClean="0">
                <a:ea typeface="나눔고딕" panose="020D0604000000000000"/>
              </a:rPr>
              <a:t>, </a:t>
            </a:r>
            <a:r>
              <a:rPr lang="ko-KR" altLang="en-US" sz="1600" b="1" dirty="0" smtClean="0">
                <a:ea typeface="나눔고딕" panose="020D0604000000000000"/>
              </a:rPr>
              <a:t>실제 시공은</a:t>
            </a:r>
            <a:endParaRPr lang="en-US" altLang="ko-KR" sz="1600" b="1" dirty="0" smtClean="0"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ea typeface="나눔고딕" panose="020D0604000000000000"/>
              </a:rPr>
              <a:t> </a:t>
            </a:r>
            <a:r>
              <a:rPr lang="en-US" altLang="ko-KR" sz="1600" b="1" dirty="0" smtClean="0">
                <a:ea typeface="나눔고딕" panose="020D0604000000000000"/>
              </a:rPr>
              <a:t>  </a:t>
            </a:r>
            <a:r>
              <a:rPr lang="ko-KR" altLang="en-US" sz="1600" b="1" dirty="0" smtClean="0">
                <a:ea typeface="나눔고딕" panose="020D0604000000000000"/>
              </a:rPr>
              <a:t> 하도급업체에 의존</a:t>
            </a:r>
            <a:endParaRPr lang="en-US" altLang="ko-KR" sz="1600" b="1" dirty="0" smtClean="0"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ea typeface="나눔고딕" panose="020D0604000000000000"/>
              </a:rPr>
              <a:t> </a:t>
            </a:r>
            <a:r>
              <a:rPr lang="en-US" altLang="ko-KR" sz="1600" dirty="0" smtClean="0">
                <a:ea typeface="나눔고딕" panose="020D0604000000000000"/>
              </a:rPr>
              <a:t> - </a:t>
            </a:r>
            <a:r>
              <a:rPr lang="ko-KR" altLang="en-US" sz="1600" dirty="0" smtClean="0">
                <a:ea typeface="나눔고딕" panose="020D0604000000000000"/>
              </a:rPr>
              <a:t>전문건설사업자는 사업물량 대부분을 종합건설사업자의 하도급에 의존</a:t>
            </a:r>
            <a:r>
              <a:rPr lang="en-US" altLang="ko-KR" sz="1600" dirty="0" smtClean="0">
                <a:ea typeface="나눔고딕" panose="020D0604000000000000"/>
              </a:rPr>
              <a:t>, </a:t>
            </a:r>
            <a:r>
              <a:rPr lang="ko-KR" altLang="en-US" sz="1600" dirty="0" smtClean="0">
                <a:ea typeface="나눔고딕" panose="020D0604000000000000"/>
              </a:rPr>
              <a:t>수직적 </a:t>
            </a:r>
            <a:r>
              <a:rPr lang="ko-KR" altLang="en-US" sz="1600" dirty="0" err="1" smtClean="0">
                <a:ea typeface="나눔고딕" panose="020D0604000000000000"/>
              </a:rPr>
              <a:t>원하도급</a:t>
            </a:r>
            <a:endParaRPr lang="en-US" altLang="ko-KR" sz="1600" dirty="0" smtClean="0"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ea typeface="나눔고딕" panose="020D0604000000000000"/>
              </a:rPr>
              <a:t> </a:t>
            </a:r>
            <a:r>
              <a:rPr lang="en-US" altLang="ko-KR" sz="1600" dirty="0" smtClean="0">
                <a:ea typeface="나눔고딕" panose="020D0604000000000000"/>
              </a:rPr>
              <a:t>   </a:t>
            </a:r>
            <a:r>
              <a:rPr lang="ko-KR" altLang="en-US" sz="1600" dirty="0" smtClean="0">
                <a:ea typeface="나눔고딕" panose="020D0604000000000000"/>
              </a:rPr>
              <a:t>관계 고착화로 </a:t>
            </a:r>
            <a:r>
              <a:rPr lang="ko-KR" altLang="en-US" sz="1600" b="1" dirty="0" smtClean="0">
                <a:ea typeface="나눔고딕" panose="020D0604000000000000"/>
              </a:rPr>
              <a:t>저가하도급 등 불공정 관행 확산</a:t>
            </a:r>
            <a:endParaRPr lang="en-US" altLang="ko-KR" sz="1600" b="1" dirty="0" smtClean="0"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ea typeface="나눔고딕" panose="020D0604000000000000"/>
              </a:rPr>
              <a:t> </a:t>
            </a:r>
            <a:r>
              <a:rPr lang="en-US" altLang="ko-KR" sz="1600" dirty="0" smtClean="0">
                <a:ea typeface="나눔고딕" panose="020D0604000000000000"/>
              </a:rPr>
              <a:t> - </a:t>
            </a:r>
            <a:r>
              <a:rPr lang="ko-KR" altLang="en-US" sz="1600" b="1" dirty="0" smtClean="0">
                <a:ea typeface="나눔고딕" panose="020D0604000000000000"/>
              </a:rPr>
              <a:t>발주자의 건설사업자 선택권을 제약하고</a:t>
            </a:r>
            <a:r>
              <a:rPr lang="en-US" altLang="ko-KR" sz="1600" dirty="0" smtClean="0">
                <a:ea typeface="나눔고딕" panose="020D0604000000000000"/>
              </a:rPr>
              <a:t>, </a:t>
            </a:r>
            <a:r>
              <a:rPr lang="ko-KR" altLang="en-US" sz="1600" dirty="0" smtClean="0">
                <a:ea typeface="나눔고딕" panose="020D0604000000000000"/>
              </a:rPr>
              <a:t>우량 전문건설사업자의 </a:t>
            </a:r>
            <a:r>
              <a:rPr lang="ko-KR" altLang="en-US" sz="1600" b="1" dirty="0" err="1" smtClean="0">
                <a:ea typeface="나눔고딕" panose="020D0604000000000000"/>
              </a:rPr>
              <a:t>원도급시장</a:t>
            </a:r>
            <a:r>
              <a:rPr lang="ko-KR" altLang="en-US" sz="1600" b="1" dirty="0" smtClean="0">
                <a:ea typeface="나눔고딕" panose="020D0604000000000000"/>
              </a:rPr>
              <a:t> 진출 및 </a:t>
            </a:r>
            <a:endParaRPr lang="en-US" altLang="ko-KR" sz="1600" b="1" dirty="0" smtClean="0">
              <a:ea typeface="나눔고딕" panose="020D0604000000000000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ea typeface="나눔고딕" panose="020D0604000000000000"/>
              </a:rPr>
              <a:t> </a:t>
            </a:r>
            <a:r>
              <a:rPr lang="en-US" altLang="ko-KR" sz="1600" b="1" dirty="0" smtClean="0">
                <a:ea typeface="나눔고딕" panose="020D0604000000000000"/>
              </a:rPr>
              <a:t>   </a:t>
            </a:r>
            <a:r>
              <a:rPr lang="ko-KR" altLang="en-US" sz="1600" b="1" dirty="0" smtClean="0">
                <a:ea typeface="나눔고딕" panose="020D0604000000000000"/>
              </a:rPr>
              <a:t>종합업체로의 성장에 걸림돌</a:t>
            </a:r>
            <a:endParaRPr lang="ko-KR" altLang="en-US" sz="1600" b="1" dirty="0">
              <a:ea typeface="나눔고딕" panose="020D060400000000000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나눔고딕 ExtraBold" panose="020D0904000000000000"/>
              </a:rPr>
              <a:t>1. </a:t>
            </a:r>
            <a:r>
              <a:rPr lang="ko-KR" altLang="en-US" dirty="0" smtClean="0">
                <a:ea typeface="나눔고딕 ExtraBold" panose="020D0904000000000000"/>
              </a:rPr>
              <a:t>추진배경</a:t>
            </a:r>
            <a:endParaRPr lang="ko-KR" altLang="en-US" dirty="0">
              <a:ea typeface="나눔고딕 ExtraBold" panose="020D0904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141830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145102" y="1284922"/>
            <a:ext cx="8776939" cy="5024398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>
          <a:xfrm>
            <a:off x="179512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err="1" smtClean="0"/>
              <a:t>업역개편</a:t>
            </a:r>
            <a:r>
              <a:rPr lang="ko-KR" altLang="en-US" sz="1900" dirty="0" smtClean="0"/>
              <a:t> 주 내용</a:t>
            </a:r>
            <a:endParaRPr lang="ko-KR" altLang="en-US" sz="1900" dirty="0"/>
          </a:p>
        </p:txBody>
      </p:sp>
      <p:sp>
        <p:nvSpPr>
          <p:cNvPr id="15" name="제목 36"/>
          <p:cNvSpPr txBox="1">
            <a:spLocks/>
          </p:cNvSpPr>
          <p:nvPr/>
        </p:nvSpPr>
        <p:spPr>
          <a:xfrm>
            <a:off x="312689" y="3789431"/>
            <a:ext cx="8674100" cy="346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ko-KR" altLang="en-US" sz="1900" dirty="0">
              <a:solidFill>
                <a:schemeClr val="accent1">
                  <a:lumMod val="7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12689" y="1270043"/>
            <a:ext cx="85558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ko-KR" altLang="en-US" b="1" kern="0" dirty="0" smtClean="0">
                <a:latin typeface="+mn-ea"/>
                <a:ea typeface="나눔고딕"/>
              </a:rPr>
              <a:t>❍ 개선방안 </a:t>
            </a:r>
            <a:endParaRPr kumimoji="1" lang="en-US" altLang="ko-KR" b="1" kern="0" dirty="0" smtClean="0">
              <a:latin typeface="+mn-ea"/>
              <a:ea typeface="나눔고딕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ea typeface="나눔고딕" panose="020D0604000000000000"/>
              </a:rPr>
              <a:t> </a:t>
            </a:r>
            <a:r>
              <a:rPr lang="en-US" altLang="ko-KR" sz="1600" dirty="0" smtClean="0">
                <a:ea typeface="나눔고딕" panose="020D0604000000000000"/>
              </a:rPr>
              <a:t>- </a:t>
            </a:r>
            <a:r>
              <a:rPr lang="ko-KR" altLang="en-US" sz="1600" b="1" dirty="0" err="1" smtClean="0"/>
              <a:t>업역과</a:t>
            </a:r>
            <a:r>
              <a:rPr lang="ko-KR" altLang="en-US" sz="1600" b="1" dirty="0" smtClean="0"/>
              <a:t> </a:t>
            </a:r>
            <a:r>
              <a:rPr lang="ko-KR" altLang="en-US" sz="1600" b="1" dirty="0"/>
              <a:t>업종</a:t>
            </a:r>
            <a:r>
              <a:rPr lang="ko-KR" altLang="en-US" sz="1600" dirty="0"/>
              <a:t>에 따라 </a:t>
            </a:r>
            <a:r>
              <a:rPr lang="ko-KR" altLang="en-US" sz="1600" dirty="0" smtClean="0"/>
              <a:t>건설사업자의 </a:t>
            </a:r>
            <a:r>
              <a:rPr lang="ko-KR" altLang="en-US" sz="1600" b="1" dirty="0"/>
              <a:t>업무영역</a:t>
            </a:r>
            <a:r>
              <a:rPr lang="ko-KR" altLang="en-US" sz="1600" dirty="0"/>
              <a:t>을 법령으로 엄격히 </a:t>
            </a:r>
            <a:r>
              <a:rPr lang="ko-KR" altLang="en-US" sz="1600" b="1" dirty="0"/>
              <a:t>제한</a:t>
            </a:r>
            <a:r>
              <a:rPr lang="ko-KR" altLang="en-US" sz="1600" dirty="0"/>
              <a:t>해오던 </a:t>
            </a:r>
            <a:endParaRPr lang="en-US" altLang="ko-KR" sz="16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</a:t>
            </a:r>
            <a:r>
              <a:rPr lang="ko-KR" altLang="en-US" sz="1600" dirty="0" smtClean="0"/>
              <a:t>‘</a:t>
            </a:r>
            <a:r>
              <a:rPr lang="ko-KR" altLang="en-US" sz="1600" b="1" dirty="0"/>
              <a:t>칸막이</a:t>
            </a:r>
            <a:r>
              <a:rPr lang="ko-KR" altLang="en-US" sz="1600" dirty="0"/>
              <a:t>’를 없애고 </a:t>
            </a:r>
            <a:endParaRPr lang="en-US" altLang="ko-KR" sz="16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1600" dirty="0" smtClean="0"/>
              <a:t> - </a:t>
            </a:r>
            <a:r>
              <a:rPr lang="ko-KR" altLang="en-US" sz="1600" dirty="0" smtClean="0"/>
              <a:t>발주자가 </a:t>
            </a:r>
            <a:r>
              <a:rPr lang="ko-KR" altLang="en-US" sz="1600" b="1" dirty="0"/>
              <a:t>역량 있는 건설업체</a:t>
            </a:r>
            <a:r>
              <a:rPr lang="ko-KR" altLang="en-US" sz="1600" dirty="0"/>
              <a:t>를 </a:t>
            </a:r>
            <a:r>
              <a:rPr lang="ko-KR" altLang="en-US" sz="1600" b="1" dirty="0"/>
              <a:t>직접 </a:t>
            </a:r>
            <a:r>
              <a:rPr lang="ko-KR" altLang="en-US" sz="1600" dirty="0"/>
              <a:t>선택할 수 있도록 </a:t>
            </a:r>
            <a:r>
              <a:rPr lang="ko-KR" altLang="en-US" sz="1600" b="1" dirty="0" err="1" smtClean="0"/>
              <a:t>건설업역</a:t>
            </a:r>
            <a:r>
              <a:rPr lang="ko-KR" altLang="en-US" sz="1600" b="1" dirty="0" smtClean="0"/>
              <a:t> </a:t>
            </a:r>
            <a:r>
              <a:rPr lang="ko-KR" altLang="en-US" sz="1600" b="1" dirty="0"/>
              <a:t>구조를</a:t>
            </a:r>
            <a:r>
              <a:rPr lang="ko-KR" altLang="en-US" sz="1600" dirty="0"/>
              <a:t> </a:t>
            </a:r>
            <a:r>
              <a:rPr lang="ko-KR" altLang="en-US" sz="1600" b="1" dirty="0"/>
              <a:t>전면 개편</a:t>
            </a:r>
            <a:endParaRPr lang="ko-KR" altLang="en-US" sz="1600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90924"/>
              </p:ext>
            </p:extLst>
          </p:nvPr>
        </p:nvGraphicFramePr>
        <p:xfrm>
          <a:off x="486343" y="3255103"/>
          <a:ext cx="7992888" cy="2766185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276618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_x176470920" descr="EMB0000173c41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45" y="3269982"/>
            <a:ext cx="7192684" cy="260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나눔고딕 ExtraBold" panose="020D0904000000000000"/>
              </a:rPr>
              <a:t>1. </a:t>
            </a:r>
            <a:r>
              <a:rPr lang="ko-KR" altLang="en-US" dirty="0">
                <a:ea typeface="나눔고딕 ExtraBold" panose="020D0904000000000000"/>
              </a:rPr>
              <a:t>추진배경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91228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제목 36"/>
          <p:cNvSpPr>
            <a:spLocks noGrp="1"/>
          </p:cNvSpPr>
          <p:nvPr>
            <p:ph type="title"/>
          </p:nvPr>
        </p:nvSpPr>
        <p:spPr>
          <a:xfrm>
            <a:off x="251520" y="647231"/>
            <a:ext cx="6635080" cy="323985"/>
          </a:xfrm>
        </p:spPr>
        <p:txBody>
          <a:bodyPr>
            <a:noAutofit/>
          </a:bodyPr>
          <a:lstStyle/>
          <a:p>
            <a:pPr algn="l"/>
            <a:r>
              <a:rPr lang="en-US" altLang="ko-KR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건설공사의 시공자격 </a:t>
            </a:r>
            <a:r>
              <a:rPr lang="en-US" altLang="ko-KR" sz="1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1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법 제</a:t>
            </a:r>
            <a:r>
              <a:rPr lang="en-US" altLang="ko-KR" sz="1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16</a:t>
            </a:r>
            <a:r>
              <a:rPr lang="ko-KR" altLang="en-US" sz="1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조제</a:t>
            </a:r>
            <a:r>
              <a:rPr lang="en-US" altLang="ko-KR" sz="1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</a:t>
            </a:r>
            <a:r>
              <a:rPr lang="ko-KR" altLang="en-US" sz="1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</a:t>
            </a:r>
            <a:r>
              <a:rPr lang="en-US" altLang="ko-KR" sz="1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1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ko-KR" altLang="en-US" sz="1900" dirty="0" err="1" smtClean="0"/>
              <a:t>업역개편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주요 내용</a:t>
            </a:r>
            <a:endParaRPr lang="ko-KR" altLang="en-US" sz="19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251520" y="1609775"/>
            <a:ext cx="576064" cy="288032"/>
          </a:xfrm>
          <a:prstGeom prst="roundRect">
            <a:avLst>
              <a:gd name="adj" fmla="val 12164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ko-KR" altLang="en-US" sz="1600" b="1" kern="0" spc="-200" dirty="0" smtClean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-윤고딕330" panose="02030504000101010101" pitchFamily="18" charset="-127"/>
                <a:ea typeface="-윤고딕330" panose="02030504000101010101" pitchFamily="18" charset="-127"/>
                <a:cs typeface="Arial" pitchFamily="34" charset="0"/>
              </a:rPr>
              <a:t>예외</a:t>
            </a:r>
            <a:endParaRPr lang="ko-KR" altLang="en-US" sz="1600" b="1" kern="0" spc="-200" dirty="0">
              <a:gradFill>
                <a:gsLst>
                  <a:gs pos="100000">
                    <a:prstClr val="white"/>
                  </a:gs>
                  <a:gs pos="100000">
                    <a:srgbClr val="0070C0"/>
                  </a:gs>
                </a:gsLst>
                <a:lin ang="5400000" scaled="0"/>
              </a:gradFill>
              <a:latin typeface="-윤고딕330" panose="02030504000101010101" pitchFamily="18" charset="-127"/>
              <a:ea typeface="-윤고딕330" panose="02030504000101010101" pitchFamily="18" charset="-127"/>
              <a:cs typeface="Arial" pitchFamily="34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827583" y="1556792"/>
            <a:ext cx="79741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792" indent="-304792" algn="just">
              <a:spcBef>
                <a:spcPct val="50000"/>
              </a:spcBef>
            </a:pPr>
            <a:r>
              <a:rPr lang="ko-KR" altLang="en-US" b="1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40" pitchFamily="18" charset="-127"/>
                <a:ea typeface="-윤고딕340" pitchFamily="18" charset="-127"/>
              </a:rPr>
              <a:t> </a:t>
            </a:r>
            <a:r>
              <a:rPr lang="ko-KR" altLang="en-US" b="1" kern="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40" pitchFamily="18" charset="-127"/>
                <a:ea typeface="나눔고딕"/>
              </a:rPr>
              <a:t>다음의 경우</a:t>
            </a:r>
            <a:r>
              <a:rPr lang="en-US" altLang="ko-KR" b="1" kern="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40" pitchFamily="18" charset="-127"/>
                <a:ea typeface="나눔고딕"/>
              </a:rPr>
              <a:t>, </a:t>
            </a:r>
            <a:r>
              <a:rPr lang="ko-KR" altLang="en-US" b="1" kern="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40" pitchFamily="18" charset="-127"/>
                <a:ea typeface="나눔고딕"/>
              </a:rPr>
              <a:t>해당 업종을 등록하지 아니하고도 도급 가능</a:t>
            </a:r>
            <a:endParaRPr lang="ko-KR" altLang="en-US" sz="1600" b="1" kern="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-윤고딕340" pitchFamily="18" charset="-127"/>
              <a:ea typeface="나눔고딕"/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200735" y="2204863"/>
            <a:ext cx="8568952" cy="3888433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294317" y="2276872"/>
            <a:ext cx="8467383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❶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전문건설사업자가 종합공사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원도급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가능한 경우 </a:t>
            </a:r>
            <a:endParaRPr lang="ko-KR" altLang="en-US" sz="16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▪ </a:t>
            </a:r>
            <a:r>
              <a:rPr lang="en-US" altLang="ko-KR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 업종 이상의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전문업종을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등록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전문건설사업자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 그 업종에 해당하는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전문공사로 </a:t>
            </a:r>
            <a:endParaRPr lang="en-US" altLang="ko-KR" sz="1600" b="1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구성된</a:t>
            </a:r>
            <a:r>
              <a:rPr lang="en-US" altLang="ko-KR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종합공사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를 </a:t>
            </a:r>
            <a:r>
              <a:rPr lang="ko-KR" altLang="en-US" sz="1600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경우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 제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▪ </a:t>
            </a:r>
            <a:r>
              <a:rPr lang="en-US" altLang="ko-KR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 이상의 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전문사업자가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업종에 해당하는 전문공사로 구성된 종합공사를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공정관리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하자책임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구분 등을 고려 </a:t>
            </a:r>
            <a:r>
              <a:rPr lang="ko-KR" altLang="en-US" sz="16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국토부령이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정하는 바에 따라 </a:t>
            </a:r>
            <a:r>
              <a:rPr lang="ko-KR" altLang="en-US" sz="1600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공동도급받는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경우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항제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*  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전문간  컨소시엄을 구성하여 종합공사  </a:t>
            </a:r>
            <a:r>
              <a:rPr lang="ko-KR" altLang="en-US" sz="1400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원도급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참여는 </a:t>
            </a:r>
            <a:r>
              <a:rPr lang="ko-KR" altLang="en-US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en-US" altLang="ko-KR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24</a:t>
            </a:r>
            <a:r>
              <a:rPr lang="en-US" altLang="ko-KR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1. 1</a:t>
            </a:r>
            <a:r>
              <a:rPr lang="en-US" altLang="ko-KR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부터 허용 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부칙 제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조제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r>
              <a:rPr lang="ko-KR" altLang="en-US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❷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종합건설사업자가 전문공사 도급 가능한 경우 </a:t>
            </a:r>
            <a:endParaRPr lang="en-US" altLang="ko-KR" sz="16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▪ 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종합업종이 시공 가능한 시설물을 대상으로 하는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세부 전문공사의 원</a:t>
            </a:r>
            <a:r>
              <a:rPr lang="en-US" altLang="ko-KR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 허용 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spc="-100" dirty="0" err="1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항제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spc="-1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- </a:t>
            </a: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종합업체의 </a:t>
            </a: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600" b="1" dirty="0" err="1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억원</a:t>
            </a: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미만 전문공사 </a:t>
            </a:r>
            <a:r>
              <a:rPr lang="ko-KR" altLang="en-US" sz="1600" b="1" dirty="0" err="1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원도급</a:t>
            </a:r>
            <a:r>
              <a:rPr lang="ko-KR" altLang="en-US" sz="1600" dirty="0" err="1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은</a:t>
            </a: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’</a:t>
            </a: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24.</a:t>
            </a: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1.1.</a:t>
            </a: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부터 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허용 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부칙 제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조제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264604" y="1165394"/>
            <a:ext cx="576064" cy="288032"/>
          </a:xfrm>
          <a:prstGeom prst="roundRect">
            <a:avLst>
              <a:gd name="adj" fmla="val 12164"/>
            </a:avLst>
          </a:prstGeom>
          <a:gradFill flip="none" rotWithShape="1">
            <a:gsLst>
              <a:gs pos="49000">
                <a:srgbClr val="3C689E"/>
              </a:gs>
              <a:gs pos="50000">
                <a:srgbClr val="37609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latinLnBrk="0" hangingPunct="0"/>
            <a:r>
              <a:rPr lang="ko-KR" altLang="en-US" sz="1600" b="1" kern="0" spc="-200" dirty="0" smtClean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-윤고딕330" panose="02030504000101010101" pitchFamily="18" charset="-127"/>
                <a:ea typeface="-윤고딕330" panose="02030504000101010101" pitchFamily="18" charset="-127"/>
                <a:cs typeface="Arial" pitchFamily="34" charset="0"/>
              </a:rPr>
              <a:t>원칙</a:t>
            </a:r>
            <a:endParaRPr lang="ko-KR" altLang="en-US" sz="1600" b="1" kern="0" spc="-120" dirty="0">
              <a:gradFill>
                <a:gsLst>
                  <a:gs pos="100000">
                    <a:prstClr val="white"/>
                  </a:gs>
                  <a:gs pos="100000">
                    <a:srgbClr val="0070C0"/>
                  </a:gs>
                </a:gsLst>
                <a:lin ang="5400000" scaled="0"/>
              </a:gradFill>
              <a:latin typeface="-윤고딕330" panose="02030504000101010101" pitchFamily="18" charset="-127"/>
              <a:ea typeface="-윤고딕330" panose="02030504000101010101" pitchFamily="18" charset="-127"/>
              <a:cs typeface="Arial" pitchFamily="34" charset="0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827584" y="112474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792" indent="-304792" algn="just">
              <a:spcBef>
                <a:spcPct val="50000"/>
              </a:spcBef>
            </a:pPr>
            <a:r>
              <a:rPr lang="ko-KR" altLang="en-US" b="1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30"/>
                <a:ea typeface="-윤고딕340"/>
              </a:rPr>
              <a:t> </a:t>
            </a:r>
            <a:r>
              <a:rPr lang="ko-KR" altLang="en-US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30"/>
                <a:ea typeface="나눔고딕"/>
              </a:rPr>
              <a:t>건설공사를 도급 받으려는 자는 해당 건설공사를 시공하는 업종을 등록</a:t>
            </a:r>
            <a:r>
              <a:rPr lang="en-US" altLang="ko-KR" sz="1600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30"/>
                <a:ea typeface="나눔고딕"/>
              </a:rPr>
              <a:t>(</a:t>
            </a:r>
            <a:r>
              <a:rPr lang="ko-KR" altLang="en-US" sz="1600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30"/>
                <a:ea typeface="나눔고딕"/>
              </a:rPr>
              <a:t>제</a:t>
            </a:r>
            <a:r>
              <a:rPr lang="en-US" altLang="ko-KR" sz="1600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30"/>
                <a:ea typeface="나눔고딕"/>
              </a:rPr>
              <a:t>1</a:t>
            </a:r>
            <a:r>
              <a:rPr lang="ko-KR" altLang="en-US" sz="1600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30"/>
                <a:ea typeface="나눔고딕"/>
              </a:rPr>
              <a:t>항</a:t>
            </a:r>
            <a:r>
              <a:rPr lang="en-US" altLang="ko-KR" sz="1600" kern="0" spc="-150" dirty="0" smtClean="0">
                <a:gradFill>
                  <a:gsLst>
                    <a:gs pos="10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-윤고딕330"/>
                <a:ea typeface="나눔고딕"/>
              </a:rPr>
              <a:t>)</a:t>
            </a:r>
            <a:endParaRPr lang="ko-KR" altLang="en-US" sz="1600" kern="0" spc="-150" dirty="0">
              <a:gradFill>
                <a:gsLst>
                  <a:gs pos="100000">
                    <a:prstClr val="black">
                      <a:lumMod val="75000"/>
                      <a:lumOff val="25000"/>
                    </a:prst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-윤고딕330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1751333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85521" y="4581128"/>
            <a:ext cx="79296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▪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상대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업역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진출시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공사를 시공하는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업종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등록기준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입찰참가 등록마감일</a:t>
            </a:r>
            <a:endParaRPr lang="en-US" altLang="ko-KR" sz="1600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12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수의계약</a:t>
            </a:r>
            <a:r>
              <a:rPr lang="en-US" altLang="ko-KR" sz="12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계약체결 전</a:t>
            </a:r>
            <a:r>
              <a:rPr lang="en-US" altLang="ko-KR" sz="12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까지 갖추고 이를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시공 중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에도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유지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하여야 함</a:t>
            </a:r>
            <a:r>
              <a:rPr lang="en-US" altLang="ko-KR" sz="1400" b="1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0"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kumimoji="0"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다만</a:t>
            </a:r>
            <a:r>
              <a:rPr kumimoji="0"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 2</a:t>
            </a:r>
            <a:r>
              <a:rPr kumimoji="0"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개 업종이상의 전문공사를 등록한 전문건설업체가 해당 업종의 전문공사로 구성된</a:t>
            </a:r>
            <a:endParaRPr kumimoji="0" lang="en-US" altLang="ko-KR" sz="14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kumimoji="0"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종합공사를 하도급 받는 경우는 제외</a:t>
            </a:r>
            <a:endParaRPr kumimoji="0" lang="en-US" altLang="ko-KR" sz="1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>
          <a:xfrm>
            <a:off x="264604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err="1" smtClean="0"/>
              <a:t>업역개편</a:t>
            </a:r>
            <a:r>
              <a:rPr lang="ko-KR" altLang="en-US" sz="1900" dirty="0" smtClean="0"/>
              <a:t> 주요 내용</a:t>
            </a:r>
            <a:endParaRPr lang="ko-KR" altLang="en-US" sz="1900" dirty="0"/>
          </a:p>
        </p:txBody>
      </p:sp>
      <p:sp>
        <p:nvSpPr>
          <p:cNvPr id="2" name="직사각형 1"/>
          <p:cNvSpPr/>
          <p:nvPr/>
        </p:nvSpPr>
        <p:spPr>
          <a:xfrm>
            <a:off x="348680" y="764704"/>
            <a:ext cx="824929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❸ </a:t>
            </a:r>
            <a:r>
              <a:rPr lang="ko-KR" altLang="en-US" sz="1600" b="1" dirty="0" err="1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주계약자</a:t>
            </a: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공동도급의 경우</a:t>
            </a:r>
            <a:endParaRPr lang="ko-KR" altLang="en-US" sz="16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▪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전문공사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를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시공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할 수 있는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자격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보유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 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건설사업자가 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전문공사에 해당하는 부분을 </a:t>
            </a:r>
            <a:endParaRPr lang="en-US" altLang="ko-KR" sz="1600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시공하는 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조건으로 하여</a:t>
            </a:r>
            <a:r>
              <a:rPr lang="en-US" altLang="ko-KR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종합공사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를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시공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할 수 있는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자격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보유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 건설업자가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종합적인</a:t>
            </a:r>
            <a:endParaRPr lang="en-US" altLang="ko-KR" sz="1600" b="1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계획</a:t>
            </a:r>
            <a:r>
              <a:rPr lang="en-US" altLang="ko-KR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관리 및 </a:t>
            </a:r>
            <a:r>
              <a:rPr lang="en-US" altLang="ko-KR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조정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하는 공사를  </a:t>
            </a: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공동으로 도급</a:t>
            </a: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하는 경우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dirty="0" err="1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항제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호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  </a:t>
            </a:r>
            <a:endParaRPr lang="ko-KR" altLang="en-US" sz="14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☞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종합건설업체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 </a:t>
            </a:r>
            <a:r>
              <a:rPr lang="ko-KR" altLang="en-US" sz="16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주계약자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공동도급의 </a:t>
            </a: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부계약자로 참여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가능하고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2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 이상의 전문건설업종을 등록한 전문건설업체도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주계약자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참여 가능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endParaRPr lang="en-US" altLang="ko-KR" sz="1600" b="1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64604" y="620688"/>
            <a:ext cx="8371470" cy="2808312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제목 2"/>
          <p:cNvSpPr txBox="1">
            <a:spLocks/>
          </p:cNvSpPr>
          <p:nvPr/>
        </p:nvSpPr>
        <p:spPr>
          <a:xfrm>
            <a:off x="250175" y="3789040"/>
            <a:ext cx="878632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r>
              <a:rPr lang="en-US" altLang="ko-KR" dirty="0" smtClean="0">
                <a:ea typeface="나눔고딕 ExtraBold" panose="020D0904000000000000"/>
              </a:rPr>
              <a:t>3. </a:t>
            </a:r>
            <a:r>
              <a:rPr lang="ko-KR" altLang="en-US" dirty="0" err="1" smtClean="0">
                <a:ea typeface="나눔고딕 ExtraBold" panose="020D0904000000000000"/>
              </a:rPr>
              <a:t>종합ㆍ전문</a:t>
            </a:r>
            <a:r>
              <a:rPr lang="ko-KR" altLang="en-US" dirty="0" smtClean="0">
                <a:ea typeface="나눔고딕 ExtraBold" panose="020D0904000000000000"/>
              </a:rPr>
              <a:t> 상호시장 </a:t>
            </a:r>
            <a:r>
              <a:rPr lang="ko-KR" altLang="en-US" dirty="0" err="1" smtClean="0">
                <a:ea typeface="나눔고딕 ExtraBold" panose="020D0904000000000000"/>
              </a:rPr>
              <a:t>진출시</a:t>
            </a:r>
            <a:r>
              <a:rPr lang="ko-KR" altLang="en-US" dirty="0" smtClean="0">
                <a:ea typeface="나눔고딕 ExtraBold" panose="020D0904000000000000"/>
              </a:rPr>
              <a:t> 구비요건</a:t>
            </a:r>
            <a:r>
              <a:rPr lang="en-US" altLang="ko-KR" sz="1800" dirty="0" smtClean="0">
                <a:ea typeface="나눔고딕 ExtraBold" panose="020D0904000000000000"/>
              </a:rPr>
              <a:t>(</a:t>
            </a:r>
            <a:r>
              <a:rPr lang="ko-KR" altLang="en-US" sz="1800" dirty="0" smtClean="0">
                <a:ea typeface="나눔고딕 ExtraBold" panose="020D0904000000000000"/>
              </a:rPr>
              <a:t>법 제</a:t>
            </a:r>
            <a:r>
              <a:rPr lang="en-US" altLang="ko-KR" sz="1800" dirty="0" smtClean="0">
                <a:ea typeface="나눔고딕 ExtraBold" panose="020D0904000000000000"/>
              </a:rPr>
              <a:t>16</a:t>
            </a:r>
            <a:r>
              <a:rPr lang="ko-KR" altLang="en-US" sz="1800" dirty="0" smtClean="0">
                <a:ea typeface="나눔고딕 ExtraBold" panose="020D0904000000000000"/>
              </a:rPr>
              <a:t>조제</a:t>
            </a:r>
            <a:r>
              <a:rPr lang="en-US" altLang="ko-KR" sz="1800" dirty="0" smtClean="0">
                <a:ea typeface="나눔고딕 ExtraBold" panose="020D0904000000000000"/>
              </a:rPr>
              <a:t>3</a:t>
            </a:r>
            <a:r>
              <a:rPr lang="ko-KR" altLang="en-US" sz="1800" dirty="0" smtClean="0">
                <a:ea typeface="나눔고딕 ExtraBold" panose="020D0904000000000000"/>
              </a:rPr>
              <a:t>항</a:t>
            </a:r>
            <a:r>
              <a:rPr lang="en-US" altLang="ko-KR" sz="1800" dirty="0" smtClean="0">
                <a:ea typeface="나눔고딕 ExtraBold" panose="020D0904000000000000"/>
              </a:rPr>
              <a:t>) </a:t>
            </a:r>
          </a:p>
          <a:p>
            <a:pPr algn="r"/>
            <a:r>
              <a:rPr lang="en-US" altLang="ko-KR" sz="1600" dirty="0" smtClean="0">
                <a:solidFill>
                  <a:srgbClr val="FF0000"/>
                </a:solidFill>
              </a:rPr>
              <a:t>&gt;&gt;</a:t>
            </a:r>
            <a:r>
              <a:rPr lang="ko-KR" altLang="en-US" sz="1600" dirty="0">
                <a:solidFill>
                  <a:srgbClr val="FF0000"/>
                </a:solidFill>
              </a:rPr>
              <a:t>시행일 </a:t>
            </a:r>
            <a:r>
              <a:rPr lang="en-US" altLang="ko-KR" sz="1600" dirty="0">
                <a:solidFill>
                  <a:srgbClr val="FF0000"/>
                </a:solidFill>
              </a:rPr>
              <a:t>: </a:t>
            </a:r>
            <a:r>
              <a:rPr lang="ko-KR" altLang="en-US" sz="1600" dirty="0">
                <a:solidFill>
                  <a:srgbClr val="FF0000"/>
                </a:solidFill>
              </a:rPr>
              <a:t>공공공사 </a:t>
            </a:r>
            <a:r>
              <a:rPr lang="en-US" altLang="ko-KR" sz="1600" dirty="0">
                <a:solidFill>
                  <a:srgbClr val="FF0000"/>
                </a:solidFill>
              </a:rPr>
              <a:t>’21. 1. 1, </a:t>
            </a:r>
            <a:r>
              <a:rPr lang="ko-KR" altLang="en-US" sz="1600" dirty="0">
                <a:solidFill>
                  <a:srgbClr val="FF0000"/>
                </a:solidFill>
              </a:rPr>
              <a:t>민간공사 </a:t>
            </a:r>
            <a:r>
              <a:rPr lang="en-US" altLang="ko-KR" sz="1600" dirty="0">
                <a:solidFill>
                  <a:srgbClr val="FF0000"/>
                </a:solidFill>
              </a:rPr>
              <a:t>‘22. 1. 1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45395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자유형 1"/>
          <p:cNvSpPr/>
          <p:nvPr/>
        </p:nvSpPr>
        <p:spPr>
          <a:xfrm>
            <a:off x="373497" y="2708919"/>
            <a:ext cx="8518984" cy="45719"/>
          </a:xfrm>
          <a:custGeom>
            <a:avLst/>
            <a:gdLst>
              <a:gd name="connsiteX0" fmla="*/ 0 w 8334302"/>
              <a:gd name="connsiteY0" fmla="*/ 0 h 0"/>
              <a:gd name="connsiteX1" fmla="*/ 8334302 w 833430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4302">
                <a:moveTo>
                  <a:pt x="0" y="0"/>
                </a:moveTo>
                <a:lnTo>
                  <a:pt x="8334302" y="0"/>
                </a:lnTo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 sz="2100" dirty="0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19039" y="1807515"/>
            <a:ext cx="8301433" cy="800215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 defTabSz="1773722" eaLnBrk="0" latinLnBrk="0" hangingPunct="0">
              <a:buSzPct val="100000"/>
              <a:defRPr/>
            </a:pPr>
            <a:r>
              <a:rPr lang="en-US" altLang="ko-KR" sz="44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r>
              <a:rPr lang="en-US" altLang="ko-KR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 생산체계 개편 주요내용</a:t>
            </a:r>
            <a:endParaRPr lang="ko-KR" altLang="en-US" sz="3200" b="1" kern="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946012"/>
            <a:ext cx="524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Ⅴ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545682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326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234950" y="1739001"/>
            <a:ext cx="8776939" cy="4930359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제목 36"/>
          <p:cNvSpPr txBox="1">
            <a:spLocks/>
          </p:cNvSpPr>
          <p:nvPr/>
        </p:nvSpPr>
        <p:spPr>
          <a:xfrm>
            <a:off x="145102" y="644745"/>
            <a:ext cx="8675370" cy="346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1" hangingPunct="1">
              <a:lnSpc>
                <a:spcPct val="100000"/>
              </a:lnSpc>
              <a:spcBef>
                <a:spcPct val="0"/>
              </a:spcBef>
              <a:buNone/>
              <a:defRPr lang="ko-KR" altLang="en-US" sz="2000" b="1" kern="1200" baseline="0" dirty="0">
                <a:gradFill flip="none" rotWithShape="1">
                  <a:gsLst>
                    <a:gs pos="0">
                      <a:srgbClr val="009EDB"/>
                    </a:gs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</a:lstStyle>
          <a:p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 </a:t>
            </a:r>
            <a:r>
              <a:rPr lang="en-US" altLang="ko-KR" sz="19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1. </a:t>
            </a:r>
            <a:r>
              <a:rPr lang="ko-KR" altLang="en-US" sz="1800" b="0" dirty="0" err="1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원하도급</a:t>
            </a:r>
            <a:r>
              <a:rPr lang="ko-KR" altLang="en-US" sz="18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 생산체계 개편 현황</a:t>
            </a:r>
            <a:r>
              <a:rPr lang="en-US" altLang="ko-KR" sz="16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(</a:t>
            </a:r>
            <a:r>
              <a:rPr lang="ko-KR" altLang="en-US" sz="16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제</a:t>
            </a:r>
            <a:r>
              <a:rPr lang="en-US" altLang="ko-KR" sz="16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16</a:t>
            </a:r>
            <a:r>
              <a:rPr lang="ko-KR" altLang="en-US" sz="16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조 및 제</a:t>
            </a:r>
            <a:r>
              <a:rPr lang="en-US" altLang="ko-KR" sz="16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29</a:t>
            </a:r>
            <a:r>
              <a:rPr lang="ko-KR" altLang="en-US" sz="16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조</a:t>
            </a:r>
            <a:r>
              <a:rPr lang="en-US" altLang="ko-KR" sz="1200" b="0" dirty="0" smtClean="0">
                <a:solidFill>
                  <a:schemeClr val="accent1">
                    <a:lumMod val="75000"/>
                  </a:schemeClr>
                </a:solidFill>
                <a:ea typeface="나눔고딕 ExtraBold" panose="020D0904000000000000"/>
              </a:rPr>
              <a:t>)</a:t>
            </a:r>
            <a:r>
              <a:rPr lang="en-US" altLang="ko-KR" sz="1200" dirty="0">
                <a:solidFill>
                  <a:srgbClr val="FF0000"/>
                </a:solidFill>
              </a:rPr>
              <a:t> </a:t>
            </a:r>
            <a:r>
              <a:rPr lang="en-US" altLang="ko-KR" sz="1200" b="0" dirty="0">
                <a:solidFill>
                  <a:srgbClr val="FF0000"/>
                </a:solidFill>
              </a:rPr>
              <a:t>&gt;&gt; </a:t>
            </a:r>
            <a:r>
              <a:rPr lang="ko-KR" altLang="en-US" sz="1200" b="0" spc="-10" dirty="0" smtClean="0">
                <a:solidFill>
                  <a:srgbClr val="FF0000"/>
                </a:solidFill>
              </a:rPr>
              <a:t>시행일 </a:t>
            </a:r>
            <a:r>
              <a:rPr lang="en-US" altLang="ko-KR" sz="1200" b="0" spc="-10" dirty="0" smtClean="0">
                <a:solidFill>
                  <a:srgbClr val="FF0000"/>
                </a:solidFill>
              </a:rPr>
              <a:t>: </a:t>
            </a:r>
            <a:r>
              <a:rPr lang="ko-KR" altLang="en-US" sz="1200" b="0" spc="-10" dirty="0" smtClean="0">
                <a:solidFill>
                  <a:srgbClr val="FF0000"/>
                </a:solidFill>
              </a:rPr>
              <a:t>공공공사 </a:t>
            </a:r>
            <a:r>
              <a:rPr lang="en-US" altLang="ko-KR" sz="1200" b="0" spc="-10" dirty="0" smtClean="0">
                <a:solidFill>
                  <a:srgbClr val="FF0000"/>
                </a:solidFill>
              </a:rPr>
              <a:t>’21.1.1, </a:t>
            </a:r>
            <a:r>
              <a:rPr lang="ko-KR" altLang="en-US" sz="1200" b="0" spc="-10" dirty="0" smtClean="0">
                <a:solidFill>
                  <a:srgbClr val="FF0000"/>
                </a:solidFill>
              </a:rPr>
              <a:t>민간공사 </a:t>
            </a:r>
            <a:r>
              <a:rPr lang="en-US" altLang="ko-KR" sz="1200" b="0" spc="-10" dirty="0" smtClean="0">
                <a:solidFill>
                  <a:srgbClr val="FF0000"/>
                </a:solidFill>
              </a:rPr>
              <a:t>‘22.1.1)</a:t>
            </a:r>
            <a:endParaRPr lang="ko-KR" altLang="en-US" sz="1200" b="0" spc="-1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ko-KR" altLang="en-US" sz="16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>
          <a:xfrm>
            <a:off x="264604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smtClean="0"/>
              <a:t>생산체계 개편 주요 내용</a:t>
            </a:r>
            <a:endParaRPr lang="ko-KR" altLang="en-US" sz="1900" dirty="0"/>
          </a:p>
        </p:txBody>
      </p:sp>
      <p:sp>
        <p:nvSpPr>
          <p:cNvPr id="15" name="제목 36"/>
          <p:cNvSpPr txBox="1">
            <a:spLocks/>
          </p:cNvSpPr>
          <p:nvPr/>
        </p:nvSpPr>
        <p:spPr>
          <a:xfrm>
            <a:off x="234950" y="1216118"/>
            <a:ext cx="8674100" cy="346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ko-KR" altLang="en-US" sz="1900" dirty="0">
              <a:solidFill>
                <a:schemeClr val="accent1">
                  <a:lumMod val="7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64604" y="1204489"/>
            <a:ext cx="85558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/>
              </a:rPr>
              <a:t>❶ </a:t>
            </a:r>
            <a:r>
              <a:rPr lang="ko-KR" altLang="en-US" b="1" dirty="0">
                <a:ea typeface="나눔고딕" panose="020D0604000000000000"/>
              </a:rPr>
              <a:t>본</a:t>
            </a:r>
            <a:r>
              <a:rPr lang="en-US" altLang="ko-KR" b="1" dirty="0">
                <a:ea typeface="나눔고딕" panose="020D0604000000000000"/>
              </a:rPr>
              <a:t>(</a:t>
            </a:r>
            <a:r>
              <a:rPr lang="ko-KR" altLang="en-US" b="1" dirty="0">
                <a:ea typeface="나눔고딕" panose="020D0604000000000000"/>
              </a:rPr>
              <a:t>本</a:t>
            </a:r>
            <a:r>
              <a:rPr lang="en-US" altLang="ko-KR" b="1" dirty="0">
                <a:ea typeface="나눔고딕" panose="020D0604000000000000"/>
              </a:rPr>
              <a:t>) </a:t>
            </a:r>
            <a:r>
              <a:rPr lang="ko-KR" altLang="en-US" b="1" dirty="0" err="1">
                <a:ea typeface="나눔고딕" panose="020D0604000000000000"/>
              </a:rPr>
              <a:t>업역</a:t>
            </a:r>
            <a:r>
              <a:rPr lang="ko-KR" altLang="en-US" b="1" dirty="0">
                <a:ea typeface="나눔고딕" panose="020D0604000000000000"/>
              </a:rPr>
              <a:t> </a:t>
            </a:r>
            <a:r>
              <a:rPr lang="ko-KR" altLang="en-US" b="1" dirty="0" err="1">
                <a:ea typeface="나눔고딕" panose="020D0604000000000000"/>
              </a:rPr>
              <a:t>도급시</a:t>
            </a:r>
            <a:r>
              <a:rPr lang="ko-KR" altLang="en-US" b="1" dirty="0">
                <a:ea typeface="나눔고딕" panose="020D0604000000000000"/>
              </a:rPr>
              <a:t> </a:t>
            </a:r>
            <a:r>
              <a:rPr lang="en-US" altLang="ko-KR" b="1" dirty="0">
                <a:ea typeface="나눔고딕" panose="020D0604000000000000"/>
              </a:rPr>
              <a:t>: </a:t>
            </a:r>
            <a:r>
              <a:rPr lang="ko-KR" altLang="en-US" b="1" dirty="0">
                <a:ea typeface="나눔고딕" panose="020D0604000000000000"/>
              </a:rPr>
              <a:t>최대 </a:t>
            </a:r>
            <a:r>
              <a:rPr lang="en-US" altLang="ko-KR" b="1" dirty="0">
                <a:ea typeface="나눔고딕" panose="020D0604000000000000"/>
              </a:rPr>
              <a:t>3</a:t>
            </a:r>
            <a:r>
              <a:rPr lang="ko-KR" altLang="en-US" b="1" dirty="0">
                <a:ea typeface="나눔고딕" panose="020D0604000000000000"/>
              </a:rPr>
              <a:t>단계</a:t>
            </a:r>
          </a:p>
          <a:p>
            <a:endParaRPr lang="ko-KR" altLang="en-US" sz="1400" dirty="0"/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13" y="1890924"/>
            <a:ext cx="786765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463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264604" y="1216118"/>
            <a:ext cx="8776939" cy="5165210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>
          <a:xfrm>
            <a:off x="264604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smtClean="0"/>
              <a:t>생산체계 개편 주요 내용</a:t>
            </a:r>
            <a:endParaRPr lang="ko-KR" altLang="en-US" sz="1900" dirty="0"/>
          </a:p>
        </p:txBody>
      </p:sp>
      <p:sp>
        <p:nvSpPr>
          <p:cNvPr id="15" name="제목 36"/>
          <p:cNvSpPr txBox="1">
            <a:spLocks/>
          </p:cNvSpPr>
          <p:nvPr/>
        </p:nvSpPr>
        <p:spPr>
          <a:xfrm>
            <a:off x="234950" y="1216118"/>
            <a:ext cx="8674100" cy="346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ko-KR" altLang="en-US" sz="1900" dirty="0">
              <a:solidFill>
                <a:schemeClr val="accent1">
                  <a:lumMod val="7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66720" y="660923"/>
            <a:ext cx="3656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❷</a:t>
            </a:r>
            <a:r>
              <a:rPr lang="ko-KR" altLang="en-US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상대업역</a:t>
            </a:r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도급시</a:t>
            </a:r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최대 </a:t>
            </a:r>
            <a:r>
              <a:rPr lang="en-US" altLang="ko-KR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단계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94" y="1484784"/>
            <a:ext cx="8528486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170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251520" y="1274804"/>
            <a:ext cx="8568952" cy="5178531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353089" y="1299455"/>
            <a:ext cx="8467383" cy="54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❶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일괄하도급 금지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▪ </a:t>
            </a:r>
            <a:r>
              <a:rPr lang="ko-KR" altLang="en-US" sz="14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건설공사 전부 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또는 부대공사를 제외한 주요 부분 전부를 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다른 건설사업자에게 하도급 불가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- 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다만 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수급인이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계획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관리 및 조정하는 경우로서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 이상의 </a:t>
            </a:r>
            <a:r>
              <a:rPr lang="ko-KR" altLang="en-US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건설사업자에게  분할하여  </a:t>
            </a:r>
            <a:r>
              <a:rPr lang="ko-KR" altLang="en-US" sz="1400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하도급하는</a:t>
            </a:r>
            <a:endParaRPr lang="en-US" altLang="ko-KR" sz="1400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경우로서 아래 요건의 어느 하나에 해당하는 경우 예외적으로 가능 </a:t>
            </a:r>
            <a:endParaRPr lang="en-US" altLang="ko-KR" sz="1400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㉠ 전문공사를 업종별로 분할하여 전문공사를 시공할 수 있는 자격을 보유한 건설사업자에게 각각 하도급 하는 경우  </a:t>
            </a:r>
            <a:endParaRPr lang="en-US" altLang="ko-KR" sz="1300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13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㉡ 도서지역</a:t>
            </a:r>
            <a:r>
              <a:rPr lang="en-US" altLang="ko-KR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또는 산간벽지에서 행해지는 공사로서 당해 지역의 중소건설사업자 또는</a:t>
            </a:r>
            <a:r>
              <a:rPr lang="en-US" altLang="ko-KR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협력업자에게 </a:t>
            </a:r>
            <a:r>
              <a:rPr lang="ko-KR" altLang="en-US" sz="1300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하도급하는</a:t>
            </a:r>
            <a:r>
              <a:rPr lang="ko-KR" altLang="en-US" sz="13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경우</a:t>
            </a:r>
            <a:endParaRPr lang="en-US" altLang="ko-KR" sz="13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❷ 전문공사를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수급인</a:t>
            </a: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종합건설업체 포함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 대한 하도급 제한 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▪ 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다만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㉠ </a:t>
            </a:r>
            <a:r>
              <a:rPr lang="ko-KR" altLang="en-US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발주자 서면 승낙 </a:t>
            </a:r>
            <a:r>
              <a:rPr lang="ko-KR" altLang="en-US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및  </a:t>
            </a:r>
            <a:r>
              <a:rPr lang="ko-KR" altLang="en-US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㉡ </a:t>
            </a:r>
            <a:r>
              <a:rPr lang="ko-KR" altLang="en-US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대통령령으로  </a:t>
            </a:r>
            <a:r>
              <a:rPr lang="ko-KR" altLang="en-US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정하는 </a:t>
            </a:r>
            <a:r>
              <a:rPr lang="ko-KR" altLang="en-US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요건</a:t>
            </a:r>
            <a:r>
              <a:rPr lang="en-US" altLang="ko-KR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</a:t>
            </a:r>
            <a:r>
              <a:rPr lang="ko-KR" altLang="en-US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 </a:t>
            </a:r>
            <a:r>
              <a:rPr lang="ko-KR" altLang="en-US" sz="14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전문공사</a:t>
            </a:r>
            <a:r>
              <a:rPr lang="ko-KR" altLang="en-US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를 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</a:t>
            </a:r>
            <a:r>
              <a:rPr lang="ko-KR" altLang="en-US" sz="1400" spc="-1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받은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경우에  한함</a:t>
            </a: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</a:t>
            </a:r>
            <a:endParaRPr lang="en-US" altLang="ko-KR" sz="1400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해당하는 경우 </a:t>
            </a:r>
            <a:r>
              <a:rPr lang="ko-KR" altLang="en-US" sz="14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예외적 하도급 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가능</a:t>
            </a:r>
            <a:endParaRPr lang="en-US" altLang="ko-KR" sz="1400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eaLnBrk="0" fontAlgn="base" latinLnBrk="0" hangingPunct="0">
              <a:lnSpc>
                <a:spcPct val="150000"/>
              </a:lnSpc>
              <a:spcBef>
                <a:spcPts val="140"/>
              </a:spcBef>
              <a:spcAft>
                <a:spcPct val="0"/>
              </a:spcAft>
              <a:defRPr/>
            </a:pPr>
            <a:r>
              <a:rPr lang="en-US" altLang="ko-KR" sz="14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* </a:t>
            </a:r>
            <a:r>
              <a:rPr kumimoji="1" lang="ko-KR" altLang="en-US" sz="14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전체공사금액의 </a:t>
            </a:r>
            <a:r>
              <a:rPr kumimoji="1" lang="en-US" altLang="ko-KR" sz="14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20</a:t>
            </a:r>
            <a:r>
              <a:rPr kumimoji="1" lang="en-US" altLang="ko-KR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%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초과하지 않는 경우로서 </a:t>
            </a:r>
            <a:r>
              <a:rPr kumimoji="1" lang="ko-KR" altLang="en-US" sz="1400" kern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신기술ㆍ특허공법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sz="14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등이 </a:t>
            </a:r>
            <a:r>
              <a:rPr kumimoji="1" lang="ko-KR" altLang="en-US" sz="1400" kern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적용되는 </a:t>
            </a:r>
            <a:r>
              <a:rPr kumimoji="1" lang="ko-KR" altLang="en-US" sz="1400" kern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공사</a:t>
            </a:r>
            <a:endParaRPr lang="ko-KR" altLang="en-US" sz="1400" b="1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❸ 전문건설사업자가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종합공사에 대한 하도급 제한 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5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▪ 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㉠발주자 서면 승낙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및 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㉡대통령령으로 정하는 요건</a:t>
            </a: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 해당하는 경우 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예외적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가능</a:t>
            </a:r>
            <a:endParaRPr lang="ko-KR" altLang="en-US" sz="14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16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제목 36"/>
          <p:cNvSpPr txBox="1">
            <a:spLocks/>
          </p:cNvSpPr>
          <p:nvPr/>
        </p:nvSpPr>
        <p:spPr>
          <a:xfrm>
            <a:off x="145102" y="692696"/>
            <a:ext cx="8675370" cy="346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1" hangingPunct="1">
              <a:lnSpc>
                <a:spcPct val="100000"/>
              </a:lnSpc>
              <a:spcBef>
                <a:spcPct val="0"/>
              </a:spcBef>
              <a:buNone/>
              <a:defRPr lang="ko-KR" altLang="en-US" sz="2000" b="1" kern="1200" baseline="0" dirty="0">
                <a:gradFill flip="none" rotWithShape="1">
                  <a:gsLst>
                    <a:gs pos="0">
                      <a:srgbClr val="009EDB"/>
                    </a:gs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</a:lstStyle>
          <a:p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ko-KR" sz="1900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하도급 제도 개편 </a:t>
            </a:r>
            <a:r>
              <a:rPr lang="en-US" altLang="ko-KR" sz="18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ko-KR" altLang="en-US" sz="1800" dirty="0" smtClean="0">
                <a:solidFill>
                  <a:schemeClr val="accent1">
                    <a:lumMod val="75000"/>
                  </a:schemeClr>
                </a:solidFill>
              </a:rPr>
              <a:t>법 제</a:t>
            </a:r>
            <a:r>
              <a:rPr lang="en-US" altLang="ko-KR" sz="1800" dirty="0" smtClean="0">
                <a:solidFill>
                  <a:schemeClr val="accent1">
                    <a:lumMod val="75000"/>
                  </a:schemeClr>
                </a:solidFill>
              </a:rPr>
              <a:t>29</a:t>
            </a:r>
            <a:r>
              <a:rPr lang="ko-KR" altLang="en-US" sz="1800" dirty="0" smtClean="0">
                <a:solidFill>
                  <a:schemeClr val="accent1">
                    <a:lumMod val="75000"/>
                  </a:schemeClr>
                </a:solidFill>
              </a:rPr>
              <a:t>조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)        </a:t>
            </a:r>
            <a:r>
              <a:rPr lang="en-US" altLang="ko-KR" sz="1600" dirty="0">
                <a:solidFill>
                  <a:srgbClr val="FF0000"/>
                </a:solidFill>
              </a:rPr>
              <a:t>&gt;&gt; </a:t>
            </a:r>
            <a:r>
              <a:rPr lang="ko-KR" altLang="en-US" sz="1600" dirty="0">
                <a:solidFill>
                  <a:srgbClr val="FF0000"/>
                </a:solidFill>
              </a:rPr>
              <a:t>시행일 </a:t>
            </a:r>
            <a:r>
              <a:rPr lang="en-US" altLang="ko-KR" sz="1600" dirty="0">
                <a:solidFill>
                  <a:srgbClr val="FF0000"/>
                </a:solidFill>
              </a:rPr>
              <a:t>: </a:t>
            </a:r>
            <a:r>
              <a:rPr lang="ko-KR" altLang="en-US" sz="1600" dirty="0">
                <a:solidFill>
                  <a:srgbClr val="FF0000"/>
                </a:solidFill>
              </a:rPr>
              <a:t>공공공사 </a:t>
            </a:r>
            <a:r>
              <a:rPr lang="en-US" altLang="ko-KR" sz="1600" dirty="0">
                <a:solidFill>
                  <a:srgbClr val="FF0000"/>
                </a:solidFill>
              </a:rPr>
              <a:t>’21.1.1, </a:t>
            </a:r>
            <a:r>
              <a:rPr lang="ko-KR" altLang="en-US" sz="1600" dirty="0">
                <a:solidFill>
                  <a:srgbClr val="FF0000"/>
                </a:solidFill>
              </a:rPr>
              <a:t>민간공사 </a:t>
            </a:r>
            <a:r>
              <a:rPr lang="en-US" altLang="ko-KR" sz="1600" dirty="0">
                <a:solidFill>
                  <a:srgbClr val="FF0000"/>
                </a:solidFill>
              </a:rPr>
              <a:t>‘</a:t>
            </a:r>
            <a:r>
              <a:rPr lang="en-US" altLang="ko-KR" sz="1600" dirty="0" smtClean="0">
                <a:solidFill>
                  <a:srgbClr val="FF0000"/>
                </a:solidFill>
              </a:rPr>
              <a:t>22.1.1)</a:t>
            </a:r>
            <a:endParaRPr lang="ko-KR" alt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>
          <a:xfrm>
            <a:off x="264604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smtClean="0"/>
              <a:t>생산체계 개편 주요 내용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414257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302304" y="501824"/>
            <a:ext cx="8568952" cy="5752741"/>
          </a:xfrm>
          <a:prstGeom prst="roundRect">
            <a:avLst>
              <a:gd name="adj" fmla="val 5014"/>
            </a:avLst>
          </a:prstGeom>
          <a:noFill/>
          <a:ln w="28575" algn="ctr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marL="149225" indent="-149225">
              <a:spcBef>
                <a:spcPct val="20000"/>
              </a:spcBef>
              <a:tabLst>
                <a:tab pos="307975" algn="l"/>
              </a:tabLst>
              <a:defRPr/>
            </a:pPr>
            <a:endParaRPr lang="ko-KR" altLang="en-US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353089" y="653032"/>
            <a:ext cx="8467383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ko-KR" altLang="en-US" sz="1600" b="1" dirty="0" smtClean="0"/>
              <a:t>❹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종합건설사업자가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종합공사에 대한 하도급 </a:t>
            </a:r>
            <a:r>
              <a:rPr lang="en-US" altLang="ko-KR" sz="14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항</a:t>
            </a:r>
            <a:r>
              <a:rPr lang="en-US" altLang="ko-KR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▪ </a:t>
            </a:r>
            <a:r>
              <a:rPr lang="ko-KR" altLang="en-US" sz="16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건설공사의 일부를 종합건설사업자의 해당 업무내용에 해당하는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종합공사에</a:t>
            </a:r>
            <a:endParaRPr lang="en-US" altLang="ko-KR" sz="1600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대해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 가능</a:t>
            </a:r>
            <a:endParaRPr lang="en-US" altLang="ko-KR" sz="1600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다만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억원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미만의 건설공사를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원도급</a:t>
            </a: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전문업체를 포함</a:t>
            </a: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받는 경우에는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전문건설사업자</a:t>
            </a:r>
            <a:endParaRPr lang="en-US" altLang="ko-KR" sz="1600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에게만 하도급 가능</a:t>
            </a: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종합건설사업자에게 하도급 불가</a:t>
            </a:r>
            <a:r>
              <a:rPr lang="en-US" altLang="ko-KR" sz="14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ko-KR" altLang="en-US" sz="1600" b="1" dirty="0" smtClean="0">
                <a:latin typeface="나눔"/>
                <a:ea typeface="나눔고딕"/>
              </a:rPr>
              <a:t>❺ </a:t>
            </a:r>
            <a:r>
              <a:rPr lang="ko-KR" altLang="en-US" sz="1600" b="1" dirty="0" err="1" smtClean="0">
                <a:latin typeface="나눔"/>
                <a:ea typeface="나눔고딕"/>
              </a:rPr>
              <a:t>하도급받은</a:t>
            </a:r>
            <a:r>
              <a:rPr lang="ko-KR" altLang="en-US" sz="1600" b="1" dirty="0" smtClean="0">
                <a:latin typeface="나눔"/>
                <a:ea typeface="나눔고딕"/>
              </a:rPr>
              <a:t> 건설공사에 대한 </a:t>
            </a:r>
            <a:r>
              <a:rPr lang="ko-KR" altLang="en-US" sz="1600" b="1" dirty="0" err="1" smtClean="0">
                <a:latin typeface="나눔"/>
                <a:ea typeface="나눔고딕"/>
              </a:rPr>
              <a:t>재하도급</a:t>
            </a:r>
            <a:r>
              <a:rPr lang="ko-KR" altLang="en-US" sz="1600" b="1" dirty="0" smtClean="0">
                <a:latin typeface="나눔"/>
                <a:ea typeface="나눔고딕"/>
              </a:rPr>
              <a:t> 제한</a:t>
            </a:r>
            <a:r>
              <a:rPr lang="en-US" altLang="ko-KR" sz="1400" dirty="0" smtClean="0">
                <a:latin typeface="나눔"/>
                <a:ea typeface="나눔고딕"/>
              </a:rPr>
              <a:t>(</a:t>
            </a:r>
            <a:r>
              <a:rPr lang="ko-KR" altLang="en-US" sz="1400" dirty="0" smtClean="0">
                <a:latin typeface="나눔"/>
                <a:ea typeface="나눔고딕"/>
              </a:rPr>
              <a:t>제</a:t>
            </a:r>
            <a:r>
              <a:rPr lang="en-US" altLang="ko-KR" sz="1400" dirty="0" smtClean="0">
                <a:latin typeface="나눔"/>
                <a:ea typeface="나눔고딕"/>
              </a:rPr>
              <a:t>3</a:t>
            </a:r>
            <a:r>
              <a:rPr lang="ko-KR" altLang="en-US" sz="1400" dirty="0" smtClean="0">
                <a:latin typeface="나눔"/>
                <a:ea typeface="나눔고딕"/>
              </a:rPr>
              <a:t>항</a:t>
            </a:r>
            <a:r>
              <a:rPr lang="en-US" altLang="ko-KR" sz="1400" dirty="0" smtClean="0">
                <a:latin typeface="나눔"/>
                <a:ea typeface="나눔고딕"/>
              </a:rPr>
              <a:t>)</a:t>
            </a:r>
            <a:endParaRPr lang="ko-KR" altLang="en-US" sz="1400" dirty="0">
              <a:latin typeface="나눔"/>
              <a:ea typeface="나눔고딕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▪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종합건설사업자가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재하도급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가능한 경우 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6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하도급받은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종합건설사업자가 </a:t>
            </a:r>
            <a:r>
              <a:rPr lang="ko-KR" altLang="en-US" sz="1600" b="1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직접시공</a:t>
            </a: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 </a:t>
            </a:r>
            <a:endParaRPr lang="en-US" altLang="ko-KR" sz="16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원칙이나</a:t>
            </a:r>
            <a:r>
              <a:rPr lang="en-US" altLang="ko-KR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발주자의 서면승낙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받아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전문건설사업자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에게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재하도급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가능</a:t>
            </a:r>
            <a:endParaRPr lang="en-US" altLang="ko-KR" sz="1600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▪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전문건설사업자가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재하도급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가능한 경우 </a:t>
            </a: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㉠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수급인의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서면 승낙  </a:t>
            </a:r>
            <a:r>
              <a:rPr lang="ko-KR" altLang="en-US" sz="1600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및  </a:t>
            </a:r>
            <a:r>
              <a:rPr lang="ko-KR" altLang="en-US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㉡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대통령령으로</a:t>
            </a:r>
            <a:endParaRPr lang="en-US" altLang="ko-KR" sz="1600" b="1" spc="-1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spc="-1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정하는 요건</a:t>
            </a:r>
            <a:r>
              <a:rPr lang="en-US" altLang="ko-KR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(p17 </a:t>
            </a:r>
            <a:r>
              <a:rPr lang="ko-KR" altLang="en-US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참조</a:t>
            </a:r>
            <a:r>
              <a:rPr lang="en-US" altLang="ko-KR" sz="1400" b="1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</a:t>
            </a:r>
            <a:r>
              <a:rPr lang="en-US" altLang="ko-KR" sz="1600" spc="-1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해당하는 경우 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예외적으로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재하도급</a:t>
            </a:r>
            <a:r>
              <a:rPr lang="ko-KR" altLang="en-US" sz="1600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가능</a:t>
            </a:r>
            <a:endParaRPr lang="en-US" altLang="ko-KR" sz="1600" b="1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600" b="1" dirty="0" smtClean="0">
                <a:ea typeface="나눔고딕"/>
              </a:rPr>
              <a:t>❻ 하도급 통보 대상</a:t>
            </a:r>
            <a:r>
              <a:rPr lang="en-US" altLang="ko-KR" sz="1400" dirty="0" smtClean="0">
                <a:ea typeface="나눔고딕"/>
              </a:rPr>
              <a:t>(</a:t>
            </a:r>
            <a:r>
              <a:rPr lang="ko-KR" altLang="en-US" sz="1400" dirty="0" smtClean="0">
                <a:ea typeface="나눔고딕"/>
              </a:rPr>
              <a:t>제</a:t>
            </a:r>
            <a:r>
              <a:rPr lang="en-US" altLang="ko-KR" sz="1400" dirty="0" smtClean="0">
                <a:ea typeface="나눔고딕"/>
              </a:rPr>
              <a:t>6</a:t>
            </a:r>
            <a:r>
              <a:rPr lang="ko-KR" altLang="en-US" sz="1400" dirty="0" smtClean="0">
                <a:ea typeface="나눔고딕"/>
              </a:rPr>
              <a:t>항</a:t>
            </a:r>
            <a:r>
              <a:rPr lang="en-US" altLang="ko-KR" sz="1400" dirty="0" smtClean="0">
                <a:ea typeface="나눔고딕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▪ </a:t>
            </a:r>
            <a:r>
              <a:rPr lang="ko-KR" altLang="en-US" sz="16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도급받은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건설공사의 일부를 </a:t>
            </a:r>
            <a:r>
              <a:rPr lang="ko-KR" altLang="en-US" sz="16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하도급한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건설사업자</a:t>
            </a:r>
            <a:endParaRPr lang="en-US" altLang="ko-KR" sz="16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dirty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▪ 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전문공사의 일부를 전문건설사업자에게 </a:t>
            </a:r>
            <a:r>
              <a:rPr lang="ko-KR" altLang="en-US" sz="1600" dirty="0" err="1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재</a:t>
            </a:r>
            <a:r>
              <a:rPr lang="ko-KR" altLang="en-US" sz="160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하도급하는</a:t>
            </a:r>
            <a:r>
              <a:rPr lang="ko-KR" altLang="en-US" sz="160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것을 서면 승낙한 수급인</a:t>
            </a:r>
            <a:endParaRPr lang="en-US" altLang="ko-KR" sz="160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ea typeface="나눔고딕"/>
              </a:rPr>
              <a:t>   * </a:t>
            </a:r>
            <a:r>
              <a:rPr lang="ko-KR" altLang="en-US" sz="1400" dirty="0" smtClean="0">
                <a:ea typeface="나눔고딕"/>
              </a:rPr>
              <a:t>하도급 통보 예외 </a:t>
            </a:r>
            <a:r>
              <a:rPr lang="en-US" altLang="ko-KR" sz="1400" dirty="0" smtClean="0">
                <a:ea typeface="나눔고딕"/>
              </a:rPr>
              <a:t>:  </a:t>
            </a:r>
            <a:r>
              <a:rPr lang="ko-KR" altLang="en-US" sz="1400" dirty="0" smtClean="0">
                <a:ea typeface="나눔고딕"/>
              </a:rPr>
              <a:t>발주자가 하도급 또는 </a:t>
            </a:r>
            <a:r>
              <a:rPr lang="ko-KR" altLang="en-US" sz="1400" dirty="0" err="1" smtClean="0">
                <a:ea typeface="나눔고딕"/>
              </a:rPr>
              <a:t>재하도급하는</a:t>
            </a:r>
            <a:r>
              <a:rPr lang="ko-KR" altLang="en-US" sz="1400" dirty="0" smtClean="0">
                <a:ea typeface="나눔고딕"/>
              </a:rPr>
              <a:t> 것을 서면으로 승낙한 경우</a:t>
            </a:r>
            <a:endParaRPr lang="ko-KR" altLang="en-US" sz="1400" dirty="0">
              <a:ea typeface="나눔고딕"/>
            </a:endParaRP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>
          <a:xfrm>
            <a:off x="264604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smtClean="0"/>
              <a:t>생산체계 개편 주요 내용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3994962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자유형 1"/>
          <p:cNvSpPr/>
          <p:nvPr/>
        </p:nvSpPr>
        <p:spPr>
          <a:xfrm>
            <a:off x="373497" y="2708919"/>
            <a:ext cx="8518984" cy="45719"/>
          </a:xfrm>
          <a:custGeom>
            <a:avLst/>
            <a:gdLst>
              <a:gd name="connsiteX0" fmla="*/ 0 w 8334302"/>
              <a:gd name="connsiteY0" fmla="*/ 0 h 0"/>
              <a:gd name="connsiteX1" fmla="*/ 8334302 w 833430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4302">
                <a:moveTo>
                  <a:pt x="0" y="0"/>
                </a:moveTo>
                <a:lnTo>
                  <a:pt x="8334302" y="0"/>
                </a:lnTo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 sz="2100" dirty="0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19039" y="1807515"/>
            <a:ext cx="5997177" cy="800215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 defTabSz="1773722" eaLnBrk="0" latinLnBrk="0" hangingPunct="0">
              <a:buSzPct val="100000"/>
              <a:defRPr/>
            </a:pPr>
            <a:r>
              <a:rPr lang="en-US" altLang="ko-KR" sz="44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건설산업기본법 개요</a:t>
            </a:r>
            <a:endParaRPr lang="ko-KR" altLang="en-US" sz="3200" b="1" kern="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946012"/>
            <a:ext cx="524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Ⅰ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550255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7"/>
          <p:cNvSpPr txBox="1">
            <a:spLocks/>
          </p:cNvSpPr>
          <p:nvPr/>
        </p:nvSpPr>
        <p:spPr>
          <a:xfrm>
            <a:off x="251520" y="476672"/>
            <a:ext cx="8675370" cy="43204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ko-KR" sz="4400" dirty="0" smtClean="0">
                <a:solidFill>
                  <a:prstClr val="black"/>
                </a:solidFill>
              </a:rPr>
              <a:t>      </a:t>
            </a:r>
            <a:endParaRPr lang="ko-KR" altLang="en-US" sz="2400" dirty="0">
              <a:solidFill>
                <a:prstClr val="black"/>
              </a:solidFill>
            </a:endParaRPr>
          </a:p>
        </p:txBody>
      </p:sp>
      <p:pic>
        <p:nvPicPr>
          <p:cNvPr id="9" name="_x555310136" descr="EMB000012ec0d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343" y="655102"/>
            <a:ext cx="388938" cy="465138"/>
          </a:xfrm>
          <a:prstGeom prst="rect">
            <a:avLst/>
          </a:prstGeom>
          <a:noFill/>
        </p:spPr>
      </p:pic>
      <p:sp>
        <p:nvSpPr>
          <p:cNvPr id="11" name="직사각형 10"/>
          <p:cNvSpPr/>
          <p:nvPr/>
        </p:nvSpPr>
        <p:spPr>
          <a:xfrm>
            <a:off x="653542" y="692696"/>
            <a:ext cx="833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시행일</a:t>
            </a:r>
            <a:endParaRPr lang="ko-KR" altLang="en-US" b="1" dirty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64604" y="1772815"/>
            <a:ext cx="8352928" cy="2539157"/>
          </a:xfrm>
          <a:prstGeom prst="roundRect">
            <a:avLst>
              <a:gd name="adj" fmla="val 1495"/>
            </a:avLst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251520" y="1196752"/>
            <a:ext cx="8352928" cy="360040"/>
          </a:xfrm>
          <a:prstGeom prst="roundRect">
            <a:avLst>
              <a:gd name="adj" fmla="val 0"/>
            </a:avLst>
          </a:prstGeom>
          <a:gradFill flip="none" rotWithShape="1">
            <a:gsLst>
              <a:gs pos="49000">
                <a:srgbClr val="3C689E"/>
              </a:gs>
              <a:gs pos="50000">
                <a:srgbClr val="37609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latinLnBrk="0" hangingPunct="0"/>
            <a:r>
              <a:rPr lang="ko-KR" altLang="en-US" b="1" kern="0" spc="-90" dirty="0" smtClean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  <a:cs typeface="Arial" pitchFamily="34" charset="0"/>
              </a:rPr>
              <a:t>건설업 생산체계 개편</a:t>
            </a:r>
            <a:endParaRPr lang="ko-KR" altLang="en-US" b="1" kern="0" spc="-90" dirty="0">
              <a:gradFill>
                <a:gsLst>
                  <a:gs pos="100000">
                    <a:prstClr val="white"/>
                  </a:gs>
                  <a:gs pos="100000">
                    <a:srgbClr val="0070C0"/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  <a:cs typeface="Arial" pitchFamily="34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64604" y="1772816"/>
            <a:ext cx="684076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3C689E"/>
              </a:buClr>
              <a:buFont typeface="Wingdings" pitchFamily="2" charset="2"/>
              <a:buChar char="ü"/>
            </a:pPr>
            <a:r>
              <a:rPr lang="ko-KR" altLang="en-US" b="1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공공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공사 </a:t>
            </a: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:  </a:t>
            </a:r>
            <a:r>
              <a:rPr lang="en-US" altLang="ko-KR" b="1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’21.1.1 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부터</a:t>
            </a:r>
            <a:endParaRPr lang="en-US" altLang="ko-KR" dirty="0" smtClean="0">
              <a:gradFill>
                <a:gsLst>
                  <a:gs pos="100000">
                    <a:srgbClr val="004A82"/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lnSpc>
                <a:spcPct val="150000"/>
              </a:lnSpc>
              <a:buClr>
                <a:srgbClr val="3C689E"/>
              </a:buClr>
              <a:buFont typeface="Wingdings" pitchFamily="2" charset="2"/>
              <a:buChar char="ü"/>
            </a:pPr>
            <a:r>
              <a:rPr lang="ko-KR" altLang="en-US" b="1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민간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공사 </a:t>
            </a: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:  </a:t>
            </a:r>
            <a:r>
              <a:rPr lang="en-US" altLang="ko-KR" b="1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’22.1.1</a:t>
            </a: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부터</a:t>
            </a:r>
            <a:endParaRPr lang="en-US" altLang="ko-KR" dirty="0" smtClean="0">
              <a:gradFill>
                <a:gsLst>
                  <a:gs pos="100000">
                    <a:srgbClr val="004A82"/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lnSpc>
                <a:spcPct val="250000"/>
              </a:lnSpc>
              <a:buClr>
                <a:srgbClr val="3C689E"/>
              </a:buClr>
            </a:pP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※ ’24.1.1 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부터 시행</a:t>
            </a:r>
            <a:endParaRPr lang="en-US" altLang="ko-KR" dirty="0" smtClean="0">
              <a:gradFill>
                <a:gsLst>
                  <a:gs pos="100000">
                    <a:srgbClr val="004A82"/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lnSpc>
                <a:spcPct val="150000"/>
              </a:lnSpc>
              <a:buClr>
                <a:srgbClr val="3C689E"/>
              </a:buClr>
            </a:pP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①</a:t>
            </a: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전문업체 간 컨소시엄 방식의  </a:t>
            </a:r>
            <a:r>
              <a:rPr lang="ko-KR" altLang="en-US" b="1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종합공사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수행</a:t>
            </a:r>
            <a:endParaRPr lang="en-US" altLang="ko-KR" dirty="0" smtClean="0">
              <a:gradFill>
                <a:gsLst>
                  <a:gs pos="100000">
                    <a:srgbClr val="004A82"/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lnSpc>
                <a:spcPct val="150000"/>
              </a:lnSpc>
              <a:buClr>
                <a:srgbClr val="3C689E"/>
              </a:buClr>
            </a:pP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②</a:t>
            </a: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종합업체의 </a:t>
            </a:r>
            <a:r>
              <a:rPr lang="en-US" altLang="ko-KR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dirty="0" err="1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억원</a:t>
            </a:r>
            <a:r>
              <a:rPr lang="ko-KR" altLang="en-US" dirty="0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 미만 전문공사 </a:t>
            </a:r>
            <a:r>
              <a:rPr lang="ko-KR" altLang="en-US" dirty="0" err="1" smtClean="0">
                <a:gradFill>
                  <a:gsLst>
                    <a:gs pos="100000">
                      <a:srgbClr val="004A82"/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원도급</a:t>
            </a:r>
            <a:endParaRPr lang="ko-KR" altLang="en-US" dirty="0">
              <a:gradFill>
                <a:gsLst>
                  <a:gs pos="100000">
                    <a:srgbClr val="004A82"/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4" name="텍스트 개체 틀 3"/>
          <p:cNvSpPr txBox="1">
            <a:spLocks/>
          </p:cNvSpPr>
          <p:nvPr/>
        </p:nvSpPr>
        <p:spPr>
          <a:xfrm>
            <a:off x="264604" y="44624"/>
            <a:ext cx="5850447" cy="2849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lang="ko-KR" altLang="en-US" sz="1400" b="1" kern="1200" baseline="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0400000" scaled="0"/>
                </a:gradFill>
                <a:latin typeface="나눔고딕 ExtraBold" pitchFamily="50" charset="-127"/>
                <a:ea typeface="나눔고딕 ExtraBold" pitchFamily="50" charset="-127"/>
                <a:cs typeface="+mj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900" dirty="0" smtClean="0"/>
              <a:t>생산체계 개편 주요 내용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397116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목적 </a:t>
            </a:r>
            <a:r>
              <a:rPr lang="en-US" altLang="ko-KR" dirty="0" smtClean="0"/>
              <a:t>/ </a:t>
            </a:r>
            <a:r>
              <a:rPr lang="ko-KR" altLang="en-US" dirty="0" smtClean="0"/>
              <a:t>기본이념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다른 법률과의 관계</a:t>
            </a:r>
            <a:endParaRPr lang="ko-KR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83568" y="1801589"/>
            <a:ext cx="7715250" cy="71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chemeClr val="tx1"/>
                </a:solidFill>
                <a:latin typeface="+mj-ea"/>
                <a:ea typeface="+mj-ea"/>
              </a:rPr>
              <a:t>건설공사의 적정한 시공과 건설산업의 건전한 발전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683568" y="3348009"/>
            <a:ext cx="7715250" cy="71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chemeClr val="tx1"/>
                </a:solidFill>
                <a:latin typeface="+mj-ea"/>
                <a:ea typeface="+mj-ea"/>
              </a:rPr>
              <a:t>국민경제와 국민의 생활안전에 이바지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607170" y="4779668"/>
            <a:ext cx="7715250" cy="71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chemeClr val="tx1"/>
                </a:solidFill>
                <a:latin typeface="+mj-ea"/>
                <a:ea typeface="+mj-ea"/>
              </a:rPr>
              <a:t>일부 조문에 한정한 특별법적 성격</a:t>
            </a:r>
          </a:p>
        </p:txBody>
      </p:sp>
    </p:spTree>
    <p:extLst>
      <p:ext uri="{BB962C8B-B14F-4D97-AF65-F5344CB8AC3E}">
        <p14:creationId xmlns:p14="http://schemas.microsoft.com/office/powerpoint/2010/main" val="371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용어의 정의</a:t>
            </a:r>
            <a:endParaRPr lang="ko-KR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37007" y="1268760"/>
            <a:ext cx="8247831" cy="25202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20000"/>
              </a:spcBef>
              <a:defRPr/>
            </a:pPr>
            <a:endParaRPr lang="ko-KR" altLang="en-US" sz="11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spcBef>
                <a:spcPct val="20000"/>
              </a:spcBef>
              <a:defRPr/>
            </a:pPr>
            <a:endParaRPr lang="en-US" altLang="ko-KR" sz="16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「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건설공사」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란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토목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건축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산업환경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조경 그 밖의 시설물을 설치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·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유지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·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보수하는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공사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endParaRPr lang="en-US" altLang="ko-KR" sz="1600" b="1" dirty="0" smtClean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 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기계설비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기타 구조물의 설치 및 해체공사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등을 말함</a:t>
            </a:r>
            <a:endParaRPr lang="en-US" altLang="ko-KR" sz="16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   </a:t>
            </a:r>
            <a:r>
              <a:rPr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- 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다만</a:t>
            </a:r>
            <a:r>
              <a:rPr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전기공사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정보통신공사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소방시설공사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문화재수리공사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는 </a:t>
            </a:r>
            <a:r>
              <a:rPr lang="ko-KR" altLang="en-US" sz="1600" b="1" dirty="0" err="1">
                <a:solidFill>
                  <a:schemeClr val="tx1"/>
                </a:solidFill>
                <a:latin typeface="나눔고딕" charset="-127"/>
                <a:ea typeface="나눔고딕" charset="-127"/>
              </a:rPr>
              <a:t>비포함</a:t>
            </a:r>
            <a:endParaRPr lang="ko-KR" altLang="en-US" sz="16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※ 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건설공사에 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포함된 </a:t>
            </a:r>
            <a:r>
              <a:rPr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단순한 재료의 공급업무</a:t>
            </a:r>
            <a:r>
              <a:rPr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기계기구의 공급업무</a:t>
            </a:r>
            <a:r>
              <a:rPr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단순한 노무제공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은</a:t>
            </a:r>
            <a:endParaRPr lang="en-US" altLang="ko-KR" sz="1400" b="1" dirty="0" smtClean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건설공사에 포함되지 않음 </a:t>
            </a:r>
            <a:r>
              <a:rPr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(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시행령 별표</a:t>
            </a:r>
            <a:r>
              <a:rPr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1 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비고</a:t>
            </a:r>
            <a:r>
              <a:rPr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1)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</a:t>
            </a:r>
            <a:r>
              <a:rPr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- 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다만</a:t>
            </a:r>
            <a:r>
              <a:rPr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시공계약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과 </a:t>
            </a:r>
            <a:r>
              <a:rPr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건설공사용 재료의 납품계약을 같은 건설업자에게 하는 경우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는</a:t>
            </a:r>
            <a:endParaRPr lang="en-US" altLang="ko-KR" sz="14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  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전체를 </a:t>
            </a:r>
            <a:r>
              <a:rPr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건설공사로 봄</a:t>
            </a:r>
            <a:endParaRPr lang="en-US" altLang="ko-KR" sz="14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>
              <a:spcBef>
                <a:spcPct val="20000"/>
              </a:spcBef>
              <a:defRPr/>
            </a:pPr>
            <a:endParaRPr lang="en-US" altLang="ko-KR" sz="16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ko-KR" sz="1600" dirty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54916" y="3933056"/>
            <a:ext cx="8247831" cy="230425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「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발주자</a:t>
            </a:r>
            <a:r>
              <a:rPr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」는 건설공사를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건설업자에게 도급하는 자</a:t>
            </a:r>
            <a:endParaRPr lang="en-US" altLang="ko-KR" sz="1600" b="1" dirty="0" smtClean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(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다만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,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lang="ko-KR" altLang="en-US" sz="14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수급인으로서</a:t>
            </a:r>
            <a:r>
              <a:rPr lang="ko-KR" altLang="en-US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</a:t>
            </a:r>
            <a:r>
              <a:rPr lang="ko-KR" altLang="en-US" sz="14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하도급하는</a:t>
            </a:r>
            <a:r>
              <a:rPr lang="ko-KR" altLang="en-US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자는 제외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)</a:t>
            </a:r>
            <a:endParaRPr lang="ko-KR" altLang="en-US" sz="1400" b="1" dirty="0" smtClean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</a:t>
            </a:r>
            <a:r>
              <a:rPr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「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수급인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」은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발주자로부터 건설공사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를 </a:t>
            </a:r>
            <a:r>
              <a:rPr lang="ko-KR" altLang="en-US" sz="1600" b="1" dirty="0" err="1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도급받거나</a:t>
            </a:r>
            <a:r>
              <a:rPr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하도급 하는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자</a:t>
            </a:r>
            <a:endParaRPr lang="en-US" altLang="ko-KR" sz="1600" b="1" dirty="0" smtClean="0">
              <a:solidFill>
                <a:srgbClr val="0000FF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lang="en-US" altLang="ko-KR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(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하도급의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경우 </a:t>
            </a:r>
            <a:r>
              <a:rPr lang="ko-KR" altLang="en-US" sz="1400" b="1" dirty="0" err="1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하도급하는</a:t>
            </a:r>
            <a:r>
              <a:rPr lang="ko-KR" altLang="en-US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건설업자 포함</a:t>
            </a:r>
            <a:r>
              <a:rPr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)</a:t>
            </a:r>
            <a:endParaRPr lang="ko-KR" altLang="en-US" sz="14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「</a:t>
            </a:r>
            <a:r>
              <a:rPr lang="ko-KR" altLang="en-US" sz="16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하수급인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」은 </a:t>
            </a:r>
            <a:r>
              <a:rPr lang="ko-KR" altLang="en-US" sz="16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수급인으로부터</a:t>
            </a:r>
            <a:r>
              <a:rPr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건설공사를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하도급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받는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자</a:t>
            </a:r>
          </a:p>
        </p:txBody>
      </p:sp>
    </p:spTree>
    <p:extLst>
      <p:ext uri="{BB962C8B-B14F-4D97-AF65-F5344CB8AC3E}">
        <p14:creationId xmlns:p14="http://schemas.microsoft.com/office/powerpoint/2010/main" val="128829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용어의 정의</a:t>
            </a:r>
            <a:endParaRPr lang="ko-KR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37006" y="1268760"/>
            <a:ext cx="8247831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lvl="0" fontAlgn="base">
              <a:lnSpc>
                <a:spcPct val="200000"/>
              </a:lnSpc>
              <a:spcAft>
                <a:spcPct val="0"/>
              </a:spcAft>
            </a:pP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「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도급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」이란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명칭</a:t>
            </a: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(</a:t>
            </a:r>
            <a:r>
              <a:rPr kumimoji="1" lang="ko-KR" altLang="en-US" sz="1600" b="1" dirty="0" err="1">
                <a:solidFill>
                  <a:schemeClr val="tx1"/>
                </a:solidFill>
                <a:latin typeface="나눔고딕" charset="-127"/>
                <a:ea typeface="나눔고딕" charset="-127"/>
              </a:rPr>
              <a:t>원도급</a:t>
            </a: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하도급</a:t>
            </a: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위탁</a:t>
            </a: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)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의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여하에 불구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하고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건설공사를 완성할 것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과</a:t>
            </a: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, </a:t>
            </a:r>
          </a:p>
          <a:p>
            <a:pPr lvl="0" fontAlgn="base">
              <a:lnSpc>
                <a:spcPct val="200000"/>
              </a:lnSpc>
              <a:spcAft>
                <a:spcPct val="0"/>
              </a:spcAft>
            </a:pP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상대방이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그 공사의 결과에 대하여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대가를 지급할 것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을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약정하는 계약</a:t>
            </a:r>
          </a:p>
          <a:p>
            <a:pPr lvl="0" fontAlgn="base">
              <a:lnSpc>
                <a:spcPct val="200000"/>
              </a:lnSpc>
              <a:spcAft>
                <a:spcPct val="0"/>
              </a:spcAft>
            </a:pP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「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하도급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」이란 </a:t>
            </a:r>
            <a:r>
              <a:rPr kumimoji="1" lang="ko-KR" altLang="en-US" sz="16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도급받은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건설공사의 전부 또는 일부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를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다시 도급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하기 위하여 </a:t>
            </a:r>
          </a:p>
          <a:p>
            <a:pPr lvl="0" fontAlgn="base">
              <a:lnSpc>
                <a:spcPct val="200000"/>
              </a:lnSpc>
              <a:spcAft>
                <a:spcPct val="0"/>
              </a:spcAft>
            </a:pP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</a:t>
            </a:r>
            <a:r>
              <a:rPr kumimoji="1" lang="ko-KR" altLang="en-US" sz="1600" b="1" dirty="0" err="1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수급인이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제</a:t>
            </a:r>
            <a:r>
              <a:rPr kumimoji="1" lang="en-US" altLang="ko-KR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3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자와 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체결하는 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계약</a:t>
            </a:r>
            <a:endParaRPr kumimoji="1" lang="en-US" altLang="ko-KR" sz="1600" b="1" dirty="0" smtClean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37005" y="3717032"/>
            <a:ext cx="8247831" cy="17830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lvl="0" fontAlgn="base">
              <a:lnSpc>
                <a:spcPct val="200000"/>
              </a:lnSpc>
              <a:spcAft>
                <a:spcPct val="0"/>
              </a:spcAft>
            </a:pP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「</a:t>
            </a:r>
            <a:r>
              <a:rPr kumimoji="1"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종합공사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」란 </a:t>
            </a:r>
            <a:r>
              <a:rPr kumimoji="1"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종합적인 계획</a:t>
            </a:r>
            <a:r>
              <a:rPr kumimoji="1" lang="en-US" altLang="ko-KR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관리 및 조정을 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하면서 시설물을 시공하는 </a:t>
            </a:r>
            <a:endParaRPr kumimoji="1" lang="en-US" altLang="ko-KR" sz="1600" b="1" dirty="0" smtClean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 lvl="0" fontAlgn="base">
              <a:lnSpc>
                <a:spcPct val="200000"/>
              </a:lnSpc>
              <a:spcAft>
                <a:spcPct val="0"/>
              </a:spcAft>
            </a:pP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kumimoji="1" lang="en-US" altLang="ko-KR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 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건설공사를 말함</a:t>
            </a:r>
            <a:endParaRPr kumimoji="1" lang="en-US" altLang="ko-KR" sz="16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 fontAlgn="base">
              <a:lnSpc>
                <a:spcPct val="200000"/>
              </a:lnSpc>
              <a:spcAft>
                <a:spcPct val="0"/>
              </a:spcAft>
            </a:pP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▶ 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「</a:t>
            </a:r>
            <a:r>
              <a:rPr kumimoji="1"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전문공사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」란 </a:t>
            </a:r>
            <a:r>
              <a:rPr kumimoji="1"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시설물의 일부 또는 전문 분야에 </a:t>
            </a:r>
            <a:r>
              <a:rPr kumimoji="1" lang="ko-KR" altLang="en-US" sz="16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관한 건설공사를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말함</a:t>
            </a:r>
          </a:p>
        </p:txBody>
      </p:sp>
    </p:spTree>
    <p:extLst>
      <p:ext uri="{BB962C8B-B14F-4D97-AF65-F5344CB8AC3E}">
        <p14:creationId xmlns:p14="http://schemas.microsoft.com/office/powerpoint/2010/main" val="283783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건설업 등록제</a:t>
            </a:r>
            <a:r>
              <a:rPr lang="ko-KR" altLang="en-US" dirty="0"/>
              <a:t>도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37007" y="1268760"/>
            <a:ext cx="8455473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latinLnBrk="0" hangingPunct="0">
              <a:defRPr/>
            </a:pPr>
            <a:r>
              <a:rPr lang="en-US" altLang="ko-KR" sz="1600" b="1" dirty="0">
                <a:latin typeface="나눔고딕" charset="-127"/>
                <a:ea typeface="나눔고딕" charset="-127"/>
              </a:rPr>
              <a:t>□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</a:t>
            </a:r>
            <a:r>
              <a:rPr lang="ko-KR" altLang="en-US" sz="1600" b="1" dirty="0">
                <a:solidFill>
                  <a:srgbClr val="000000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건설업을 하려는 자는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업종별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(30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개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)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로 국토교통부장관에게 등록</a:t>
            </a:r>
            <a:r>
              <a:rPr lang="en-US" altLang="ko-KR" sz="1600" b="1" dirty="0">
                <a:latin typeface="나눔고딕" charset="-127"/>
                <a:ea typeface="나눔고딕" charset="-127"/>
                <a:cs typeface="굴림" pitchFamily="50" charset="-127"/>
              </a:rPr>
              <a:t>(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§9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①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)</a:t>
            </a:r>
          </a:p>
          <a:p>
            <a:pPr algn="just" eaLnBrk="0" latinLnBrk="0" hangingPunct="0">
              <a:defRPr/>
            </a:pPr>
            <a:endParaRPr lang="en-US" altLang="ko-KR" sz="400" b="1" spc="-40" dirty="0">
              <a:latin typeface="나눔고딕" charset="-127"/>
              <a:ea typeface="나눔고딕" charset="-127"/>
              <a:cs typeface="굴림" pitchFamily="50" charset="-127"/>
            </a:endParaRPr>
          </a:p>
          <a:p>
            <a:pPr algn="just" eaLnBrk="0" latinLnBrk="0" hangingPunct="0">
              <a:defRPr/>
            </a:pPr>
            <a:endParaRPr lang="en-US" altLang="ko-KR" sz="400" b="1" spc="-40" dirty="0">
              <a:latin typeface="나눔고딕" charset="-127"/>
              <a:ea typeface="나눔고딕" charset="-127"/>
              <a:cs typeface="굴림" pitchFamily="50" charset="-127"/>
            </a:endParaRPr>
          </a:p>
          <a:p>
            <a:pPr algn="just" eaLnBrk="0" latinLnBrk="0" hangingPunct="0">
              <a:spcBef>
                <a:spcPts val="600"/>
              </a:spcBef>
              <a:defRPr/>
            </a:pPr>
            <a:r>
              <a:rPr lang="en-US" altLang="ko-KR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  </a:t>
            </a:r>
            <a:r>
              <a:rPr lang="en-US" altLang="ko-KR" sz="1400" b="1" spc="-40" dirty="0" smtClean="0">
                <a:latin typeface="나눔고딕" charset="-127"/>
                <a:ea typeface="나눔고딕" charset="-127"/>
                <a:cs typeface="굴림" pitchFamily="50" charset="-127"/>
              </a:rPr>
              <a:t>※ </a:t>
            </a:r>
            <a:r>
              <a:rPr lang="ko-KR" altLang="en-US" sz="1400" b="1" spc="-40" dirty="0" smtClean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종합건설업</a:t>
            </a:r>
            <a:r>
              <a:rPr lang="en-US" altLang="ko-KR" sz="1400" b="1" spc="-40" dirty="0" smtClean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(5)</a:t>
            </a:r>
            <a:r>
              <a:rPr lang="ko-KR" altLang="en-US" sz="1400" b="1" spc="-40" dirty="0" smtClean="0">
                <a:latin typeface="나눔고딕" charset="-127"/>
                <a:ea typeface="나눔고딕" charset="-127"/>
                <a:cs typeface="굴림" pitchFamily="50" charset="-127"/>
              </a:rPr>
              <a:t> </a:t>
            </a:r>
            <a:r>
              <a:rPr lang="en-US" altLang="ko-KR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: </a:t>
            </a:r>
            <a:r>
              <a:rPr lang="ko-KR" altLang="en-US" sz="1400" b="1" spc="-40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등록신청 </a:t>
            </a:r>
            <a:r>
              <a:rPr lang="ko-KR" altLang="en-US" sz="1400" b="1" spc="-40" dirty="0" err="1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접수ㆍ심사</a:t>
            </a:r>
            <a:r>
              <a:rPr lang="ko-KR" altLang="en-US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 등은 </a:t>
            </a:r>
            <a:r>
              <a:rPr lang="ko-KR" altLang="en-US" sz="1400" b="1" spc="-40" dirty="0" smtClean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건설협회</a:t>
            </a:r>
            <a:r>
              <a:rPr lang="en-US" altLang="ko-KR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(</a:t>
            </a:r>
            <a:r>
              <a:rPr lang="ko-KR" altLang="en-US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각 </a:t>
            </a:r>
            <a:r>
              <a:rPr lang="ko-KR" altLang="en-US" sz="1400" b="1" spc="-40" dirty="0" err="1">
                <a:latin typeface="나눔고딕" charset="-127"/>
                <a:ea typeface="나눔고딕" charset="-127"/>
                <a:cs typeface="굴림" pitchFamily="50" charset="-127"/>
              </a:rPr>
              <a:t>시도회</a:t>
            </a:r>
            <a:r>
              <a:rPr lang="en-US" altLang="ko-KR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)</a:t>
            </a:r>
            <a:r>
              <a:rPr lang="ko-KR" altLang="en-US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가</a:t>
            </a:r>
            <a:r>
              <a:rPr lang="en-US" altLang="ko-KR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, </a:t>
            </a:r>
            <a:r>
              <a:rPr lang="ko-KR" altLang="en-US" sz="1400" b="1" spc="-40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최종 수리처분</a:t>
            </a:r>
            <a:r>
              <a:rPr lang="ko-KR" altLang="en-US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은 </a:t>
            </a:r>
            <a:r>
              <a:rPr lang="ko-KR" altLang="en-US" sz="1400" b="1" spc="-40" dirty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시도지사</a:t>
            </a:r>
            <a:r>
              <a:rPr lang="ko-KR" altLang="en-US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가 수행</a:t>
            </a:r>
            <a:endParaRPr lang="en-US" altLang="ko-KR" sz="1400" b="1" spc="-40" dirty="0">
              <a:latin typeface="나눔고딕" charset="-127"/>
              <a:ea typeface="나눔고딕" charset="-127"/>
              <a:cs typeface="굴림" pitchFamily="50" charset="-127"/>
            </a:endParaRPr>
          </a:p>
          <a:p>
            <a:pPr algn="just" eaLnBrk="0" latinLnBrk="0" hangingPunct="0">
              <a:spcBef>
                <a:spcPts val="600"/>
              </a:spcBef>
              <a:defRPr/>
            </a:pPr>
            <a:r>
              <a:rPr lang="en-US" altLang="ko-KR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  </a:t>
            </a:r>
            <a:r>
              <a:rPr lang="en-US" altLang="ko-KR" sz="1400" b="1" spc="-40" dirty="0" smtClean="0">
                <a:latin typeface="나눔고딕" charset="-127"/>
                <a:ea typeface="나눔고딕" charset="-127"/>
                <a:cs typeface="굴림" pitchFamily="50" charset="-127"/>
              </a:rPr>
              <a:t>※ </a:t>
            </a:r>
            <a:r>
              <a:rPr lang="ko-KR" altLang="en-US" sz="1400" b="1" spc="-40" dirty="0" smtClean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전문건설업</a:t>
            </a:r>
            <a:r>
              <a:rPr lang="en-US" altLang="ko-KR" sz="1400" b="1" spc="-40" dirty="0" smtClean="0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(25)</a:t>
            </a:r>
            <a:r>
              <a:rPr lang="ko-KR" altLang="en-US" sz="1400" b="1" spc="-40" dirty="0" smtClean="0">
                <a:latin typeface="나눔고딕" charset="-127"/>
                <a:ea typeface="나눔고딕" charset="-127"/>
                <a:cs typeface="굴림" pitchFamily="50" charset="-127"/>
              </a:rPr>
              <a:t> </a:t>
            </a:r>
            <a:r>
              <a:rPr lang="en-US" altLang="ko-KR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: </a:t>
            </a:r>
            <a:r>
              <a:rPr lang="ko-KR" altLang="en-US" sz="1400" b="1" spc="-40" dirty="0" err="1">
                <a:solidFill>
                  <a:srgbClr val="0000FF"/>
                </a:solidFill>
                <a:latin typeface="나눔고딕" charset="-127"/>
                <a:ea typeface="나눔고딕" charset="-127"/>
                <a:cs typeface="굴림" pitchFamily="50" charset="-127"/>
              </a:rPr>
              <a:t>시ㆍ군ㆍ구</a:t>
            </a:r>
            <a:r>
              <a:rPr lang="ko-KR" altLang="en-US" sz="1400" b="1" spc="-40" dirty="0" err="1">
                <a:latin typeface="나눔고딕" charset="-127"/>
                <a:ea typeface="나눔고딕" charset="-127"/>
                <a:cs typeface="굴림" pitchFamily="50" charset="-127"/>
              </a:rPr>
              <a:t>에서</a:t>
            </a:r>
            <a:r>
              <a:rPr lang="ko-KR" altLang="en-US" sz="1400" b="1" spc="-40" dirty="0">
                <a:latin typeface="나눔고딕" charset="-127"/>
                <a:ea typeface="나눔고딕" charset="-127"/>
                <a:cs typeface="굴림" pitchFamily="50" charset="-127"/>
              </a:rPr>
              <a:t> 재위임 받아 수행</a:t>
            </a:r>
            <a:r>
              <a:rPr lang="en-US" altLang="ko-KR" b="1" spc="-150" dirty="0">
                <a:latin typeface="나눔고딕" charset="-127"/>
                <a:ea typeface="나눔고딕" charset="-127"/>
                <a:cs typeface="굴림" pitchFamily="50" charset="-127"/>
              </a:rPr>
              <a:t>        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68633" y="2996952"/>
            <a:ext cx="8423847" cy="27363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□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건설업자가 시공하지 아니하여도 되는 「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경미한 건설공사의 범위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」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1"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</a:t>
            </a: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(</a:t>
            </a:r>
            <a:r>
              <a:rPr kumimoji="1"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법 제</a:t>
            </a: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9</a:t>
            </a:r>
            <a:r>
              <a:rPr kumimoji="1"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조 및 시행령 제</a:t>
            </a: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8</a:t>
            </a:r>
            <a:r>
              <a:rPr kumimoji="1"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조</a:t>
            </a: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)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kumimoji="1" lang="en-US" altLang="ko-KR" sz="10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ko-KR" altLang="en-US" sz="1600" b="1" dirty="0">
                <a:solidFill>
                  <a:srgbClr val="000000"/>
                </a:solidFill>
                <a:latin typeface="나눔고딕" charset="-127"/>
                <a:ea typeface="나눔고딕" charset="-127"/>
              </a:rPr>
              <a:t>❍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종합공사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: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공사예정금액이 </a:t>
            </a:r>
            <a:r>
              <a:rPr kumimoji="1"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5</a:t>
            </a:r>
            <a:r>
              <a:rPr kumimoji="1" lang="ko-KR" altLang="en-US" sz="16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천만원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미만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인 공사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</a:pPr>
            <a:r>
              <a:rPr lang="ko-KR" altLang="en-US" sz="1600" b="1" dirty="0">
                <a:solidFill>
                  <a:srgbClr val="000000"/>
                </a:solidFill>
                <a:latin typeface="나눔고딕" charset="-127"/>
                <a:ea typeface="나눔고딕" charset="-127"/>
              </a:rPr>
              <a:t>❍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전문공사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kumimoji="1" lang="en-US" altLang="ko-KR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: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공사예정금액이 </a:t>
            </a:r>
            <a:r>
              <a:rPr kumimoji="1"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1.5</a:t>
            </a:r>
            <a:r>
              <a:rPr kumimoji="1" lang="ko-KR" altLang="en-US" sz="16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천만원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미만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인 공사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</a:t>
            </a:r>
            <a:r>
              <a:rPr kumimoji="1" lang="en-US" altLang="ko-KR" sz="1400" b="1" dirty="0" smtClean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(</a:t>
            </a:r>
            <a:r>
              <a:rPr kumimoji="1" lang="ko-KR" altLang="en-US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가스시설공사</a:t>
            </a:r>
            <a:r>
              <a:rPr kumimoji="1"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철강재설치공사 및 강구조물공사</a:t>
            </a:r>
            <a:r>
              <a:rPr kumimoji="1"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4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삭도설치공사</a:t>
            </a:r>
            <a:r>
              <a:rPr kumimoji="1"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승강기설치공사</a:t>
            </a:r>
            <a:r>
              <a:rPr kumimoji="1"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철도</a:t>
            </a:r>
            <a:r>
              <a:rPr kumimoji="1"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·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     </a:t>
            </a:r>
            <a:r>
              <a:rPr kumimoji="1" lang="ko-KR" altLang="en-US" sz="14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궤도공사</a:t>
            </a:r>
            <a:r>
              <a:rPr kumimoji="1" lang="en-US" altLang="ko-KR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kumimoji="1"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난방공사</a:t>
            </a:r>
            <a:r>
              <a:rPr kumimoji="1"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는 </a:t>
            </a:r>
            <a:r>
              <a:rPr kumimoji="1" lang="ko-KR" altLang="en-US" sz="14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제외</a:t>
            </a: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)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</a:pPr>
            <a:r>
              <a:rPr lang="ko-KR" altLang="en-US" sz="1600" b="1" dirty="0">
                <a:solidFill>
                  <a:srgbClr val="000000"/>
                </a:solidFill>
                <a:latin typeface="나눔고딕" charset="-127"/>
                <a:ea typeface="나눔고딕" charset="-127"/>
              </a:rPr>
              <a:t>❍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조립</a:t>
            </a:r>
            <a:r>
              <a:rPr kumimoji="1"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·</a:t>
            </a:r>
            <a:r>
              <a:rPr kumimoji="1"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해체하여 이동이 용이한 기계설비 </a:t>
            </a:r>
            <a:r>
              <a:rPr kumimoji="1" lang="ko-KR" altLang="en-US" sz="16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등의 설치공사</a:t>
            </a: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(</a:t>
            </a:r>
            <a:r>
              <a:rPr kumimoji="1"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당해 기계설비 등을 제작하거나</a:t>
            </a:r>
            <a:endParaRPr kumimoji="1" lang="en-US" altLang="ko-KR" sz="1400" b="1" dirty="0">
              <a:solidFill>
                <a:schemeClr val="tx1"/>
              </a:solidFill>
              <a:latin typeface="나눔고딕" charset="-127"/>
              <a:ea typeface="나눔고딕" charset="-127"/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     </a:t>
            </a:r>
            <a:r>
              <a:rPr kumimoji="1" lang="ko-KR" altLang="en-US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공급하는 자가 직접 설치하는 경우에 한한다</a:t>
            </a:r>
            <a:r>
              <a:rPr kumimoji="1" lang="en-US" altLang="ko-KR" sz="1400" b="1" dirty="0">
                <a:solidFill>
                  <a:schemeClr val="tx1"/>
                </a:solidFill>
                <a:latin typeface="나눔고딕" charset="-127"/>
                <a:ea typeface="나눔고딕" charset="-127"/>
              </a:rPr>
              <a:t>)</a:t>
            </a: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432840" y="5877272"/>
            <a:ext cx="8455474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 dirty="0">
                <a:solidFill>
                  <a:srgbClr val="00B050"/>
                </a:solidFill>
                <a:latin typeface="+mj-ea"/>
                <a:ea typeface="+mj-ea"/>
              </a:rPr>
              <a:t>☞  </a:t>
            </a:r>
            <a:r>
              <a:rPr lang="ko-KR" altLang="en-US" sz="1600" b="1" dirty="0" err="1">
                <a:solidFill>
                  <a:srgbClr val="00B050"/>
                </a:solidFill>
                <a:latin typeface="+mj-ea"/>
                <a:ea typeface="+mj-ea"/>
              </a:rPr>
              <a:t>도급받은</a:t>
            </a:r>
            <a:r>
              <a:rPr lang="ko-KR" altLang="en-US" sz="1600" b="1" dirty="0">
                <a:solidFill>
                  <a:srgbClr val="00B050"/>
                </a:solidFill>
                <a:latin typeface="+mj-ea"/>
                <a:ea typeface="+mj-ea"/>
              </a:rPr>
              <a:t> 건설공사의 일부</a:t>
            </a:r>
            <a:r>
              <a:rPr lang="en-US" altLang="ko-KR" sz="1600" b="1" dirty="0">
                <a:solidFill>
                  <a:srgbClr val="00B050"/>
                </a:solidFill>
                <a:latin typeface="+mj-ea"/>
                <a:ea typeface="+mj-ea"/>
              </a:rPr>
              <a:t>(1</a:t>
            </a:r>
            <a:r>
              <a:rPr lang="ko-KR" altLang="en-US" sz="1600" b="1" dirty="0">
                <a:solidFill>
                  <a:srgbClr val="00B050"/>
                </a:solidFill>
                <a:latin typeface="+mj-ea"/>
                <a:ea typeface="+mj-ea"/>
              </a:rPr>
              <a:t>천</a:t>
            </a:r>
            <a:r>
              <a:rPr lang="en-US" altLang="ko-KR" sz="1600" b="1" dirty="0">
                <a:solidFill>
                  <a:srgbClr val="00B050"/>
                </a:solidFill>
                <a:latin typeface="+mj-ea"/>
                <a:ea typeface="+mj-ea"/>
              </a:rPr>
              <a:t>5</a:t>
            </a:r>
            <a:r>
              <a:rPr lang="ko-KR" altLang="en-US" sz="1600" b="1" dirty="0" err="1">
                <a:solidFill>
                  <a:srgbClr val="00B050"/>
                </a:solidFill>
                <a:latin typeface="+mj-ea"/>
                <a:ea typeface="+mj-ea"/>
              </a:rPr>
              <a:t>백만원</a:t>
            </a:r>
            <a:r>
              <a:rPr lang="ko-KR" altLang="en-US" sz="1600" b="1" dirty="0">
                <a:solidFill>
                  <a:srgbClr val="00B050"/>
                </a:solidFill>
                <a:latin typeface="+mj-ea"/>
                <a:ea typeface="+mj-ea"/>
              </a:rPr>
              <a:t> 미만</a:t>
            </a:r>
            <a:r>
              <a:rPr lang="en-US" altLang="ko-KR" sz="1600" b="1" dirty="0">
                <a:solidFill>
                  <a:srgbClr val="00B050"/>
                </a:solidFill>
                <a:latin typeface="+mj-ea"/>
                <a:ea typeface="+mj-ea"/>
              </a:rPr>
              <a:t>)</a:t>
            </a:r>
            <a:r>
              <a:rPr lang="ko-KR" altLang="en-US" sz="1600" b="1" dirty="0">
                <a:solidFill>
                  <a:srgbClr val="00B050"/>
                </a:solidFill>
                <a:latin typeface="+mj-ea"/>
                <a:ea typeface="+mj-ea"/>
              </a:rPr>
              <a:t>을 </a:t>
            </a:r>
            <a:r>
              <a:rPr lang="ko-KR" altLang="en-US" sz="1600" b="1" dirty="0" err="1">
                <a:solidFill>
                  <a:srgbClr val="00B050"/>
                </a:solidFill>
                <a:latin typeface="+mj-ea"/>
                <a:ea typeface="+mj-ea"/>
              </a:rPr>
              <a:t>무등록자에게</a:t>
            </a:r>
            <a:r>
              <a:rPr lang="ko-KR" altLang="en-US" sz="1600" b="1" dirty="0">
                <a:solidFill>
                  <a:srgbClr val="00B050"/>
                </a:solidFill>
                <a:latin typeface="+mj-ea"/>
                <a:ea typeface="+mj-ea"/>
              </a:rPr>
              <a:t> 하도급 할 수 있는지</a:t>
            </a:r>
            <a:r>
              <a:rPr lang="en-US" altLang="ko-KR" sz="1600" b="1" dirty="0">
                <a:solidFill>
                  <a:srgbClr val="00B050"/>
                </a:solidFill>
                <a:latin typeface="+mj-ea"/>
                <a:ea typeface="+mj-e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3221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자유형 1"/>
          <p:cNvSpPr/>
          <p:nvPr/>
        </p:nvSpPr>
        <p:spPr>
          <a:xfrm>
            <a:off x="373497" y="2708919"/>
            <a:ext cx="8518984" cy="45719"/>
          </a:xfrm>
          <a:custGeom>
            <a:avLst/>
            <a:gdLst>
              <a:gd name="connsiteX0" fmla="*/ 0 w 8334302"/>
              <a:gd name="connsiteY0" fmla="*/ 0 h 0"/>
              <a:gd name="connsiteX1" fmla="*/ 8334302 w 833430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4302">
                <a:moveTo>
                  <a:pt x="0" y="0"/>
                </a:moveTo>
                <a:lnTo>
                  <a:pt x="8334302" y="0"/>
                </a:lnTo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 sz="2100" dirty="0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19039" y="1807515"/>
            <a:ext cx="7437337" cy="800215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 defTabSz="1773722" eaLnBrk="0" latinLnBrk="0" hangingPunct="0">
              <a:buSzPct val="100000"/>
              <a:defRPr/>
            </a:pPr>
            <a:r>
              <a:rPr lang="en-US" altLang="ko-KR" sz="44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건설공사 시공자격</a:t>
            </a:r>
            <a:r>
              <a:rPr lang="en-US" altLang="ko-KR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현 제도</a:t>
            </a:r>
            <a:r>
              <a:rPr lang="en-US" altLang="ko-KR" sz="3200" b="1" kern="0" dirty="0" smtClean="0">
                <a:gradFill>
                  <a:gsLst>
                    <a:gs pos="0">
                      <a:srgbClr val="1F497D">
                        <a:lumMod val="50000"/>
                      </a:srgbClr>
                    </a:gs>
                    <a:gs pos="100000">
                      <a:srgbClr val="004D86"/>
                    </a:gs>
                  </a:gsLst>
                  <a:lin ang="5400000" scaled="0"/>
                </a:gra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3200" b="1" kern="0" dirty="0">
              <a:gradFill>
                <a:gsLst>
                  <a:gs pos="0">
                    <a:srgbClr val="1F497D">
                      <a:lumMod val="50000"/>
                    </a:srgbClr>
                  </a:gs>
                  <a:gs pos="100000">
                    <a:srgbClr val="004D86"/>
                  </a:gs>
                </a:gsLst>
                <a:lin ang="5400000" scaled="0"/>
              </a:gra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946012"/>
            <a:ext cx="524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2800" b="1" spc="-150" dirty="0" smtClean="0">
                <a:solidFill>
                  <a:srgbClr val="1F497D"/>
                </a:solidFill>
                <a:latin typeface="맑은 고딕"/>
                <a:ea typeface="맑은 고딕"/>
              </a:rPr>
              <a:t>Ⅱ</a:t>
            </a:r>
            <a:endParaRPr kumimoji="0" lang="ko-KR" altLang="en-US" sz="2800" b="1" spc="-150" dirty="0">
              <a:solidFill>
                <a:srgbClr val="1F497D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775836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824" y="490662"/>
            <a:ext cx="7286625" cy="56207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종합공사의 시공자격</a:t>
            </a:r>
            <a:endParaRPr lang="ko-KR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5450" y="1555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69963" y="1208286"/>
            <a:ext cx="862251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altLang="ko-KR" sz="1600" b="1" dirty="0">
                <a:latin typeface="나눔고딕" charset="-127"/>
                <a:ea typeface="나눔고딕" charset="-127"/>
              </a:rPr>
              <a:t>①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종합공사를 도급 받으려는 자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는 해당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종합공사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를 시공하는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업종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을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등록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56617" y="1916832"/>
            <a:ext cx="8622518" cy="43204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</a:pPr>
            <a:r>
              <a:rPr lang="en-US" altLang="ko-KR" sz="1600" b="1" dirty="0" smtClean="0">
                <a:latin typeface="+mj-ea"/>
              </a:rPr>
              <a:t> </a:t>
            </a:r>
            <a:endParaRPr lang="en-US" altLang="ko-KR" sz="1600" b="1" dirty="0"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  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1. 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전문건설업자가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전문공사 부분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을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시공조건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으로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종합공사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를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공동도급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하는 경우</a:t>
            </a:r>
            <a:endParaRPr lang="en-US" altLang="ko-KR" sz="1600" b="1" dirty="0">
              <a:latin typeface="나눔고딕" charset="-127"/>
              <a:ea typeface="나눔고딕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  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2. 2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개 이상 전문공정으로 구성된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소규모 복합공사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(4</a:t>
            </a:r>
            <a:r>
              <a:rPr lang="ko-KR" altLang="en-US" sz="1600" b="1" dirty="0" err="1">
                <a:latin typeface="나눔고딕" charset="-127"/>
                <a:ea typeface="나눔고딕" charset="-127"/>
              </a:rPr>
              <a:t>억원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미만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)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 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3. 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해당 업종에 등록된 전문건설업자가 전문공사와 그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부대공사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를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함께 도급 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받는 경우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 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4. 2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개 업종 이상의 전문건설업종에 등록한 건설업자가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등록된 업종의 전문공사로 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     구성된 복합공사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를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하도급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받는 경우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  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5.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발주자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가 공사품질이나 시공상 능률을 높이기 위하여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필요하다고 인정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한 경우로서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나눔고딕" charset="-127"/>
                <a:ea typeface="나눔고딕" charset="-127"/>
              </a:rPr>
              <a:t>    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기술적 난이도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공사를 구성하는 전문공사 사이의 연계 정도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등을 고려하여 정한 경우</a:t>
            </a:r>
            <a:endParaRPr lang="en-US" altLang="ko-KR" sz="1600" b="1" dirty="0">
              <a:latin typeface="나눔고딕" charset="-127"/>
              <a:ea typeface="나눔고딕" charset="-127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   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-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특허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(</a:t>
            </a:r>
            <a:r>
              <a:rPr lang="ko-KR" altLang="en-US" sz="1600" b="1" dirty="0" err="1">
                <a:latin typeface="나눔고딕" charset="-127"/>
                <a:ea typeface="나눔고딕" charset="-127"/>
              </a:rPr>
              <a:t>전용실시권자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, </a:t>
            </a:r>
            <a:r>
              <a:rPr lang="ko-KR" altLang="en-US" sz="1600" b="1" dirty="0" err="1">
                <a:latin typeface="나눔고딕" charset="-127"/>
                <a:ea typeface="나눔고딕" charset="-127"/>
              </a:rPr>
              <a:t>통상실시권자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포함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)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또는 </a:t>
            </a:r>
            <a:r>
              <a:rPr lang="ko-KR" altLang="en-US" sz="1600" b="1" dirty="0" err="1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신기술권자</a:t>
            </a:r>
            <a:r>
              <a:rPr lang="ko-KR" altLang="en-US" sz="1600" b="1" dirty="0" err="1">
                <a:latin typeface="나눔고딕" charset="-127"/>
                <a:ea typeface="나눔고딕" charset="-127"/>
              </a:rPr>
              <a:t>가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그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신기술 또는 공법이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적용되는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종합공사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(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해당 신기술 또는 특허권이 </a:t>
            </a:r>
            <a:r>
              <a:rPr lang="ko-KR" altLang="en-US" sz="1600" b="1" dirty="0" err="1">
                <a:latin typeface="나눔고딕" charset="-127"/>
                <a:ea typeface="나눔고딕" charset="-127"/>
              </a:rPr>
              <a:t>설정등록된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 공법이 적용되는 공사의 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공사예정금액이 </a:t>
            </a:r>
            <a:r>
              <a:rPr lang="ko-KR" altLang="en-US" sz="1600" b="1" dirty="0" smtClean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전체 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공사예정금액의 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100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분의 </a:t>
            </a:r>
            <a:r>
              <a:rPr lang="en-US" altLang="ko-KR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70 </a:t>
            </a:r>
            <a:r>
              <a:rPr lang="ko-KR" altLang="en-US" sz="1600" b="1" dirty="0">
                <a:latin typeface="나눔고딕" charset="-127"/>
                <a:ea typeface="나눔고딕" charset="-127"/>
              </a:rPr>
              <a:t>이상인 경우로 한정</a:t>
            </a:r>
            <a:r>
              <a:rPr lang="en-US" altLang="ko-KR" sz="1600" b="1" dirty="0">
                <a:latin typeface="나눔고딕" charset="-127"/>
                <a:ea typeface="나눔고딕" charset="-127"/>
              </a:rPr>
              <a:t>)</a:t>
            </a:r>
            <a:r>
              <a:rPr lang="ko-KR" altLang="en-US" sz="1600" b="1" dirty="0">
                <a:solidFill>
                  <a:srgbClr val="0000FF"/>
                </a:solidFill>
                <a:latin typeface="나눔고딕" charset="-127"/>
                <a:ea typeface="나눔고딕" charset="-127"/>
              </a:rPr>
              <a:t>를 도급 받는 경우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05056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&lt; </a:t>
            </a:r>
            <a:r>
              <a:rPr lang="ko-KR" altLang="en-US" sz="1600" b="1" dirty="0" smtClean="0">
                <a:latin typeface="나눔고딕" charset="-127"/>
                <a:ea typeface="나눔고딕" charset="-127"/>
              </a:rPr>
              <a:t>예 외 </a:t>
            </a:r>
            <a:r>
              <a:rPr lang="en-US" altLang="ko-KR" sz="1600" b="1" dirty="0" smtClean="0">
                <a:latin typeface="나눔고딕" charset="-127"/>
                <a:ea typeface="나눔고딕" charset="-127"/>
              </a:rPr>
              <a:t>&gt;</a:t>
            </a:r>
            <a:endParaRPr lang="en-US" altLang="ko-KR" sz="1600" b="1" dirty="0">
              <a:latin typeface="나눔고딕" charset="-127"/>
              <a:ea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96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9406</TotalTime>
  <Words>2559</Words>
  <Application>Microsoft Office PowerPoint</Application>
  <PresentationFormat>화면 슬라이드 쇼(4:3)</PresentationFormat>
  <Paragraphs>301</Paragraphs>
  <Slides>30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1" baseType="lpstr">
      <vt:lpstr>Office 테마</vt:lpstr>
      <vt:lpstr>PowerPoint 프레젠테이션</vt:lpstr>
      <vt:lpstr>PowerPoint 프레젠테이션</vt:lpstr>
      <vt:lpstr>PowerPoint 프레젠테이션</vt:lpstr>
      <vt:lpstr>1. 목적 / 기본이념 / 다른 법률과의 관계</vt:lpstr>
      <vt:lpstr>2. 용어의 정의</vt:lpstr>
      <vt:lpstr>2. 용어의 정의</vt:lpstr>
      <vt:lpstr>3. 건설업 등록제도</vt:lpstr>
      <vt:lpstr>PowerPoint 프레젠테이션</vt:lpstr>
      <vt:lpstr>1. 종합공사의 시공자격</vt:lpstr>
      <vt:lpstr>2. 전문공사의 시공자격</vt:lpstr>
      <vt:lpstr>3. 부대공사의 시공자격</vt:lpstr>
      <vt:lpstr>3. 부대공사의 시공자격</vt:lpstr>
      <vt:lpstr>PowerPoint 프레젠테이션</vt:lpstr>
      <vt:lpstr>1. 원 · 하도급 생산체계도</vt:lpstr>
      <vt:lpstr>2.  수급인 및 하수급인의 자격 제한</vt:lpstr>
      <vt:lpstr>3.  하도급의 제한</vt:lpstr>
      <vt:lpstr>3.  하도급의 제한</vt:lpstr>
      <vt:lpstr>3.  하도급의 제한</vt:lpstr>
      <vt:lpstr>4.  하도급계약 통보 의무</vt:lpstr>
      <vt:lpstr>PowerPoint 프레젠테이션</vt:lpstr>
      <vt:lpstr>1. 추진배경</vt:lpstr>
      <vt:lpstr>1. 추진배경</vt:lpstr>
      <vt:lpstr>2. 건설공사의 시공자격 (법 제16조제1항)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CAK</dc:creator>
  <cp:lastModifiedBy>나정석</cp:lastModifiedBy>
  <cp:revision>294</cp:revision>
  <cp:lastPrinted>2019-07-08T01:04:55Z</cp:lastPrinted>
  <dcterms:created xsi:type="dcterms:W3CDTF">2019-05-09T04:25:48Z</dcterms:created>
  <dcterms:modified xsi:type="dcterms:W3CDTF">2020-11-12T02:41:33Z</dcterms:modified>
</cp:coreProperties>
</file>